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y="5143500" cx="9144000"/>
  <p:notesSz cx="6858000" cy="9144000"/>
  <p:embeddedFontLst>
    <p:embeddedFont>
      <p:font typeface="Raleway"/>
      <p:regular r:id="rId72"/>
      <p:bold r:id="rId73"/>
      <p:italic r:id="rId74"/>
      <p:boldItalic r:id="rId75"/>
    </p:embeddedFont>
    <p:embeddedFont>
      <p:font typeface="Lato"/>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aleway-bold.fntdata"/><Relationship Id="rId72" Type="http://schemas.openxmlformats.org/officeDocument/2006/relationships/font" Target="fonts/Raleway-regular.fntdata"/><Relationship Id="rId31" Type="http://schemas.openxmlformats.org/officeDocument/2006/relationships/slide" Target="slides/slide26.xml"/><Relationship Id="rId75" Type="http://schemas.openxmlformats.org/officeDocument/2006/relationships/font" Target="fonts/Raleway-boldItalic.fntdata"/><Relationship Id="rId30" Type="http://schemas.openxmlformats.org/officeDocument/2006/relationships/slide" Target="slides/slide25.xml"/><Relationship Id="rId74" Type="http://schemas.openxmlformats.org/officeDocument/2006/relationships/font" Target="fonts/Raleway-italic.fntdata"/><Relationship Id="rId33" Type="http://schemas.openxmlformats.org/officeDocument/2006/relationships/slide" Target="slides/slide28.xml"/><Relationship Id="rId77" Type="http://schemas.openxmlformats.org/officeDocument/2006/relationships/font" Target="fonts/Lato-bold.fntdata"/><Relationship Id="rId32" Type="http://schemas.openxmlformats.org/officeDocument/2006/relationships/slide" Target="slides/slide27.xml"/><Relationship Id="rId76" Type="http://schemas.openxmlformats.org/officeDocument/2006/relationships/font" Target="fonts/Lato-regular.fntdata"/><Relationship Id="rId35" Type="http://schemas.openxmlformats.org/officeDocument/2006/relationships/slide" Target="slides/slide30.xml"/><Relationship Id="rId79" Type="http://schemas.openxmlformats.org/officeDocument/2006/relationships/font" Target="fonts/Lato-boldItalic.fntdata"/><Relationship Id="rId34" Type="http://schemas.openxmlformats.org/officeDocument/2006/relationships/slide" Target="slides/slide29.xml"/><Relationship Id="rId78" Type="http://schemas.openxmlformats.org/officeDocument/2006/relationships/font" Target="fonts/Lato-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efcddd18d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efcddd18d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39abbe36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239abbe36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efcddd18d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efcddd18d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39abbe36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239abbe36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e11f79b52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e11f79b52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239abbe36d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239abbe36d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efcddd18d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efcddd18d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239abbe36d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239abbe36d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239abbe36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239abbe36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39abbe36d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39abbe36d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239abbe36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239abbe36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239abbe36d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239abbe36d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239abbe36d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239abbe36d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39abbe36d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39abbe36d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39abbe36d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239abbe36d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39abbe36d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239abbe36d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39abbe36d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239abbe36d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239abbe36d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239abbe36d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39abbe36d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239abbe36d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239abbe36d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239abbe36d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efcddd18d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efcddd18d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239abbe36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239abbe36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239abbe36d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239abbe36d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239abbe36d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239abbe36d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239abbe36d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239abbe36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39abbe36d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239abbe36d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239abbe36d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239abbe36d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239abbe36d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239abbe36d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39abbe36d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239abbe36d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239abbe36d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239abbe36d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39abbe36d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239abbe36d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239abbe36d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239abbe36d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239abbe36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239abbe36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239abbe36d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239abbe36d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239abbe36d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239abbe36d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239abbe36d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239abbe36d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239abbe36d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239abbe36d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239abbe36d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239abbe36d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239abbe36d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239abbe36d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239abbe36d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239abbe36d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239abbe36d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239abbe36d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239abbe36d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239abbe36d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239abbe36d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239abbe36d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239abbe36d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239abbe36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239abbe36d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239abbe36d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239abbe36d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239abbe36d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239abbe36d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239abbe36d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239abbe36d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239abbe36d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239abbe36d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239abbe36d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239abbe36d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239abbe36d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239abbe36d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239abbe36d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239abbe36d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239abbe36d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239abbe36d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239abbe36d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239abbe36d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239abbe36d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239abbe36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239abbe36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239abbe36d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239abbe36d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239abbe36d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239abbe36d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239abbe36d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239abbe36d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239abbe36d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239abbe36d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239abbe36d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239abbe36d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239abbe36d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239abbe36d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239abbe36d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239abbe36d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239abbe36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239abbe36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239abbe36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239abbe36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efcddd18d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efcddd18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 name="Google Shape;13;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2" name="Shape 52"/>
        <p:cNvGrpSpPr/>
        <p:nvPr/>
      </p:nvGrpSpPr>
      <p:grpSpPr>
        <a:xfrm>
          <a:off x="0" y="0"/>
          <a:ext cx="0" cy="0"/>
          <a:chOff x="0" y="0"/>
          <a:chExt cx="0" cy="0"/>
        </a:xfrm>
      </p:grpSpPr>
      <p:grpSp>
        <p:nvGrpSpPr>
          <p:cNvPr id="53" name="Google Shape;53;p11"/>
          <p:cNvGrpSpPr/>
          <p:nvPr/>
        </p:nvGrpSpPr>
        <p:grpSpPr>
          <a:xfrm>
            <a:off x="830392" y="4169130"/>
            <a:ext cx="745763" cy="45826"/>
            <a:chOff x="4580561" y="2589004"/>
            <a:chExt cx="1064464" cy="25200"/>
          </a:xfrm>
        </p:grpSpPr>
        <p:sp>
          <p:nvSpPr>
            <p:cNvPr id="54" name="Google Shape;54;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57" name="Google Shape;57;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58" name="Google Shape;58;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6" name="Google Shape;16;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729450" y="-2370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0" name="Google Shape;20;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1" name="Google Shape;21;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txBox="1"/>
          <p:nvPr>
            <p:ph type="title"/>
          </p:nvPr>
        </p:nvSpPr>
        <p:spPr>
          <a:xfrm>
            <a:off x="727800" y="-4740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5" name="Google Shape;25;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6" name="Google Shape;26;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7" name="Google Shape;27;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type="title"/>
          </p:nvPr>
        </p:nvSpPr>
        <p:spPr>
          <a:xfrm>
            <a:off x="727800" y="-2370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1" name="Google Shape;31;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5" name="Google Shape;35;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6" name="Google Shape;36;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7" name="Shape 37"/>
        <p:cNvGrpSpPr/>
        <p:nvPr/>
      </p:nvGrpSpPr>
      <p:grpSpPr>
        <a:xfrm>
          <a:off x="0" y="0"/>
          <a:ext cx="0" cy="0"/>
          <a:chOff x="0" y="0"/>
          <a:chExt cx="0" cy="0"/>
        </a:xfrm>
      </p:grpSpPr>
      <p:grpSp>
        <p:nvGrpSpPr>
          <p:cNvPr id="38" name="Google Shape;38;p8"/>
          <p:cNvGrpSpPr/>
          <p:nvPr/>
        </p:nvGrpSpPr>
        <p:grpSpPr>
          <a:xfrm>
            <a:off x="830392" y="4169130"/>
            <a:ext cx="745763" cy="45826"/>
            <a:chOff x="4580561" y="2589004"/>
            <a:chExt cx="1064464" cy="25200"/>
          </a:xfrm>
        </p:grpSpPr>
        <p:sp>
          <p:nvSpPr>
            <p:cNvPr id="39" name="Google Shape;39;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 name="Google Shape;41;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2" name="Google Shape;42;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47" name="Google Shape;47;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8" name="Google Shape;48;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51" name="Google Shape;51;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reek0.net/elf.html" TargetMode="Externa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image" Target="../media/image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33.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image" Target="../media/image3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 Id="rId3" Type="http://schemas.openxmlformats.org/officeDocument/2006/relationships/image" Target="../media/image3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Sistemas Operativos	</a:t>
            </a:r>
            <a:endParaRPr/>
          </a:p>
          <a:p>
            <a:pPr indent="0" lvl="0" marL="0" rtl="0" algn="l">
              <a:spcBef>
                <a:spcPts val="0"/>
              </a:spcBef>
              <a:spcAft>
                <a:spcPts val="0"/>
              </a:spcAft>
              <a:buNone/>
            </a:pPr>
            <a:r>
              <a:rPr lang="en"/>
              <a:t>El Proceso</a:t>
            </a:r>
            <a:endParaRPr/>
          </a:p>
        </p:txBody>
      </p:sp>
      <p:sp>
        <p:nvSpPr>
          <p:cNvPr id="66" name="Google Shape;66;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727650" y="45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 Programa: Compilación</a:t>
            </a:r>
            <a:endParaRPr/>
          </a:p>
        </p:txBody>
      </p:sp>
      <p:sp>
        <p:nvSpPr>
          <p:cNvPr id="145" name="Google Shape;145;p22"/>
          <p:cNvSpPr txBox="1"/>
          <p:nvPr>
            <p:ph idx="1" type="body"/>
          </p:nvPr>
        </p:nvSpPr>
        <p:spPr>
          <a:xfrm>
            <a:off x="635375" y="1338088"/>
            <a:ext cx="7688700" cy="29829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SzPts val="852"/>
              <a:buNone/>
            </a:pPr>
            <a:r>
              <a:rPr b="1" lang="en" sz="1807"/>
              <a:t>	</a:t>
            </a:r>
            <a:endParaRPr b="1" sz="1807"/>
          </a:p>
        </p:txBody>
      </p:sp>
      <p:sp>
        <p:nvSpPr>
          <p:cNvPr id="146" name="Google Shape;146;p22"/>
          <p:cNvSpPr/>
          <p:nvPr/>
        </p:nvSpPr>
        <p:spPr>
          <a:xfrm>
            <a:off x="3540238" y="4526575"/>
            <a:ext cx="1443000" cy="535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Compiler</a:t>
            </a:r>
            <a:endParaRPr sz="1200"/>
          </a:p>
        </p:txBody>
      </p:sp>
      <p:sp>
        <p:nvSpPr>
          <p:cNvPr id="147" name="Google Shape;147;p22"/>
          <p:cNvSpPr/>
          <p:nvPr/>
        </p:nvSpPr>
        <p:spPr>
          <a:xfrm>
            <a:off x="4983250" y="4526575"/>
            <a:ext cx="1709700" cy="5352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Assembler</a:t>
            </a:r>
            <a:endParaRPr/>
          </a:p>
        </p:txBody>
      </p:sp>
      <p:sp>
        <p:nvSpPr>
          <p:cNvPr id="148" name="Google Shape;148;p22"/>
          <p:cNvSpPr/>
          <p:nvPr/>
        </p:nvSpPr>
        <p:spPr>
          <a:xfrm>
            <a:off x="1669738" y="4526575"/>
            <a:ext cx="1870500" cy="535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Preprocessor</a:t>
            </a:r>
            <a:endParaRPr sz="1200"/>
          </a:p>
        </p:txBody>
      </p:sp>
      <p:sp>
        <p:nvSpPr>
          <p:cNvPr id="149" name="Google Shape;149;p22"/>
          <p:cNvSpPr/>
          <p:nvPr/>
        </p:nvSpPr>
        <p:spPr>
          <a:xfrm>
            <a:off x="6693050" y="4526575"/>
            <a:ext cx="1362600" cy="535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Linker</a:t>
            </a:r>
            <a:endParaRPr/>
          </a:p>
        </p:txBody>
      </p:sp>
      <p:sp>
        <p:nvSpPr>
          <p:cNvPr id="150" name="Google Shape;150;p22"/>
          <p:cNvSpPr/>
          <p:nvPr/>
        </p:nvSpPr>
        <p:spPr>
          <a:xfrm>
            <a:off x="729450" y="4526575"/>
            <a:ext cx="935100" cy="535200"/>
          </a:xfrm>
          <a:prstGeom prst="homePlate">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Source</a:t>
            </a:r>
            <a:endParaRPr sz="1300"/>
          </a:p>
        </p:txBody>
      </p:sp>
      <p:sp>
        <p:nvSpPr>
          <p:cNvPr id="151" name="Google Shape;151;p22"/>
          <p:cNvSpPr/>
          <p:nvPr/>
        </p:nvSpPr>
        <p:spPr>
          <a:xfrm>
            <a:off x="8216250" y="4408725"/>
            <a:ext cx="734700" cy="653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 name="Google Shape;152;p22"/>
          <p:cNvPicPr preferRelativeResize="0"/>
          <p:nvPr/>
        </p:nvPicPr>
        <p:blipFill>
          <a:blip r:embed="rId3">
            <a:alphaModFix/>
          </a:blip>
          <a:stretch>
            <a:fillRect/>
          </a:stretch>
        </p:blipFill>
        <p:spPr>
          <a:xfrm>
            <a:off x="1254813" y="523747"/>
            <a:ext cx="6449813" cy="3797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 Programa: Compilación</a:t>
            </a:r>
            <a:endParaRPr/>
          </a:p>
        </p:txBody>
      </p:sp>
      <p:sp>
        <p:nvSpPr>
          <p:cNvPr id="158" name="Google Shape;158;p23"/>
          <p:cNvSpPr txBox="1"/>
          <p:nvPr>
            <p:ph idx="1" type="body"/>
          </p:nvPr>
        </p:nvSpPr>
        <p:spPr>
          <a:xfrm>
            <a:off x="729450" y="535200"/>
            <a:ext cx="7688700" cy="37347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852"/>
              <a:buNone/>
            </a:pPr>
            <a:r>
              <a:rPr lang="en" sz="1807"/>
              <a:t>	</a:t>
            </a:r>
            <a:r>
              <a:rPr b="1" lang="en" sz="1807"/>
              <a:t>La fase de link edición. </a:t>
            </a:r>
            <a:r>
              <a:rPr lang="en" sz="1807"/>
              <a:t>El proceso de linkedición es la última de las fases del proceso de compilación. Esta fase enlaza todos los archivos objetos en un único archivo binario ejecutable. Aqui el link editor ordena los archivos objetos en un único y coherente archivo ejecutable.</a:t>
            </a:r>
            <a:endParaRPr sz="1807"/>
          </a:p>
          <a:p>
            <a:pPr indent="0" lvl="0" marL="0" rtl="0" algn="l">
              <a:lnSpc>
                <a:spcPct val="105000"/>
              </a:lnSpc>
              <a:spcBef>
                <a:spcPts val="1200"/>
              </a:spcBef>
              <a:spcAft>
                <a:spcPts val="0"/>
              </a:spcAft>
              <a:buSzPts val="852"/>
              <a:buNone/>
            </a:pPr>
            <a:r>
              <a:rPr lang="en" sz="1807"/>
              <a:t>Además se enlazan las funciones de las bibliotecas estáticas (en C .a) y por último deja referencias simbólicas a las bibliotecas compartidas (shared library)</a:t>
            </a:r>
            <a:endParaRPr sz="1807"/>
          </a:p>
          <a:p>
            <a:pPr indent="0" lvl="0" marL="0" rtl="0" algn="l">
              <a:lnSpc>
                <a:spcPct val="105000"/>
              </a:lnSpc>
              <a:spcBef>
                <a:spcPts val="1200"/>
              </a:spcBef>
              <a:spcAft>
                <a:spcPts val="1200"/>
              </a:spcAft>
              <a:buSzPts val="852"/>
              <a:buNone/>
            </a:pPr>
            <a:r>
              <a:rPr lang="en" sz="1807"/>
              <a:t>	</a:t>
            </a:r>
            <a:endParaRPr sz="1807"/>
          </a:p>
        </p:txBody>
      </p:sp>
      <p:sp>
        <p:nvSpPr>
          <p:cNvPr id="159" name="Google Shape;159;p23"/>
          <p:cNvSpPr/>
          <p:nvPr/>
        </p:nvSpPr>
        <p:spPr>
          <a:xfrm>
            <a:off x="3540238" y="4526575"/>
            <a:ext cx="1443000" cy="535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Compiler</a:t>
            </a:r>
            <a:endParaRPr sz="1100"/>
          </a:p>
        </p:txBody>
      </p:sp>
      <p:sp>
        <p:nvSpPr>
          <p:cNvPr id="160" name="Google Shape;160;p23"/>
          <p:cNvSpPr/>
          <p:nvPr/>
        </p:nvSpPr>
        <p:spPr>
          <a:xfrm>
            <a:off x="4983250" y="4526575"/>
            <a:ext cx="1709700" cy="535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Assembler</a:t>
            </a:r>
            <a:endParaRPr/>
          </a:p>
        </p:txBody>
      </p:sp>
      <p:sp>
        <p:nvSpPr>
          <p:cNvPr id="161" name="Google Shape;161;p23"/>
          <p:cNvSpPr/>
          <p:nvPr/>
        </p:nvSpPr>
        <p:spPr>
          <a:xfrm>
            <a:off x="1669738" y="4526575"/>
            <a:ext cx="1870500" cy="535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Preprocessor</a:t>
            </a:r>
            <a:endParaRPr sz="1200"/>
          </a:p>
        </p:txBody>
      </p:sp>
      <p:sp>
        <p:nvSpPr>
          <p:cNvPr id="162" name="Google Shape;162;p23"/>
          <p:cNvSpPr/>
          <p:nvPr/>
        </p:nvSpPr>
        <p:spPr>
          <a:xfrm>
            <a:off x="6693050" y="4526575"/>
            <a:ext cx="1362600" cy="5352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Linker</a:t>
            </a:r>
            <a:endParaRPr/>
          </a:p>
        </p:txBody>
      </p:sp>
      <p:sp>
        <p:nvSpPr>
          <p:cNvPr id="163" name="Google Shape;163;p23"/>
          <p:cNvSpPr/>
          <p:nvPr/>
        </p:nvSpPr>
        <p:spPr>
          <a:xfrm>
            <a:off x="729450" y="4526575"/>
            <a:ext cx="935100" cy="535200"/>
          </a:xfrm>
          <a:prstGeom prst="homePlate">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Source</a:t>
            </a:r>
            <a:endParaRPr sz="1300"/>
          </a:p>
        </p:txBody>
      </p:sp>
      <p:sp>
        <p:nvSpPr>
          <p:cNvPr id="164" name="Google Shape;164;p23"/>
          <p:cNvSpPr/>
          <p:nvPr/>
        </p:nvSpPr>
        <p:spPr>
          <a:xfrm>
            <a:off x="8216250" y="4408725"/>
            <a:ext cx="734700" cy="653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 Programa: Compilación</a:t>
            </a:r>
            <a:endParaRPr/>
          </a:p>
        </p:txBody>
      </p:sp>
      <p:sp>
        <p:nvSpPr>
          <p:cNvPr id="170" name="Google Shape;170;p24"/>
          <p:cNvSpPr txBox="1"/>
          <p:nvPr>
            <p:ph idx="1" type="body"/>
          </p:nvPr>
        </p:nvSpPr>
        <p:spPr>
          <a:xfrm>
            <a:off x="729450" y="535200"/>
            <a:ext cx="7688700" cy="37347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852"/>
              <a:buNone/>
            </a:pPr>
            <a:r>
              <a:rPr b="1" lang="en" sz="1807"/>
              <a:t>$ gcc ejemplo.c</a:t>
            </a:r>
            <a:endParaRPr b="1" sz="1807"/>
          </a:p>
          <a:p>
            <a:pPr indent="0" lvl="0" marL="0" rtl="0" algn="l">
              <a:lnSpc>
                <a:spcPct val="105000"/>
              </a:lnSpc>
              <a:spcBef>
                <a:spcPts val="1200"/>
              </a:spcBef>
              <a:spcAft>
                <a:spcPts val="0"/>
              </a:spcAft>
              <a:buSzPts val="852"/>
              <a:buNone/>
            </a:pPr>
            <a:r>
              <a:rPr b="1" lang="en" sz="1807"/>
              <a:t>$ file a.out</a:t>
            </a:r>
            <a:endParaRPr b="1" sz="1807"/>
          </a:p>
          <a:p>
            <a:pPr indent="0" lvl="0" marL="0" rtl="0" algn="l">
              <a:lnSpc>
                <a:spcPct val="105000"/>
              </a:lnSpc>
              <a:spcBef>
                <a:spcPts val="1200"/>
              </a:spcBef>
              <a:spcAft>
                <a:spcPts val="0"/>
              </a:spcAft>
              <a:buSzPts val="852"/>
              <a:buNone/>
            </a:pPr>
            <a:r>
              <a:rPr lang="en" sz="1807"/>
              <a:t>Salida:</a:t>
            </a:r>
            <a:endParaRPr sz="1807"/>
          </a:p>
          <a:p>
            <a:pPr indent="0" lvl="0" marL="0" rtl="0" algn="l">
              <a:lnSpc>
                <a:spcPct val="105000"/>
              </a:lnSpc>
              <a:spcBef>
                <a:spcPts val="1200"/>
              </a:spcBef>
              <a:spcAft>
                <a:spcPts val="0"/>
              </a:spcAft>
              <a:buNone/>
            </a:pPr>
            <a:r>
              <a:rPr b="1" lang="en" sz="1807"/>
              <a:t>a.out: ELF 64-bit LSB executable, x86-64, version 1 (SYSV), dynamically linked, interpreter /lib64/ld-linux-x86-64.so.2, for GNU/Linux 2.6.32,BuildID[sha1]=d0e23ea731bce9de65619cadd58b14ecd8c015c7,not stripped</a:t>
            </a:r>
            <a:endParaRPr b="1" sz="1807"/>
          </a:p>
          <a:p>
            <a:pPr indent="0" lvl="0" marL="0" rtl="0" algn="l">
              <a:lnSpc>
                <a:spcPct val="105000"/>
              </a:lnSpc>
              <a:spcBef>
                <a:spcPts val="1200"/>
              </a:spcBef>
              <a:spcAft>
                <a:spcPts val="1200"/>
              </a:spcAft>
              <a:buSzPts val="852"/>
              <a:buNone/>
            </a:pPr>
            <a:r>
              <a:t/>
            </a:r>
            <a:endParaRPr sz="1807"/>
          </a:p>
        </p:txBody>
      </p:sp>
      <p:sp>
        <p:nvSpPr>
          <p:cNvPr id="171" name="Google Shape;171;p24"/>
          <p:cNvSpPr/>
          <p:nvPr/>
        </p:nvSpPr>
        <p:spPr>
          <a:xfrm>
            <a:off x="3540238" y="4526575"/>
            <a:ext cx="1443000" cy="535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Compiler</a:t>
            </a:r>
            <a:endParaRPr sz="1100"/>
          </a:p>
        </p:txBody>
      </p:sp>
      <p:sp>
        <p:nvSpPr>
          <p:cNvPr id="172" name="Google Shape;172;p24"/>
          <p:cNvSpPr/>
          <p:nvPr/>
        </p:nvSpPr>
        <p:spPr>
          <a:xfrm>
            <a:off x="4983250" y="4526575"/>
            <a:ext cx="1709700" cy="535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Assembler</a:t>
            </a:r>
            <a:endParaRPr/>
          </a:p>
        </p:txBody>
      </p:sp>
      <p:sp>
        <p:nvSpPr>
          <p:cNvPr id="173" name="Google Shape;173;p24"/>
          <p:cNvSpPr/>
          <p:nvPr/>
        </p:nvSpPr>
        <p:spPr>
          <a:xfrm>
            <a:off x="1669738" y="4526575"/>
            <a:ext cx="1870500" cy="535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Preprocessor</a:t>
            </a:r>
            <a:endParaRPr sz="1200"/>
          </a:p>
        </p:txBody>
      </p:sp>
      <p:sp>
        <p:nvSpPr>
          <p:cNvPr id="174" name="Google Shape;174;p24"/>
          <p:cNvSpPr/>
          <p:nvPr/>
        </p:nvSpPr>
        <p:spPr>
          <a:xfrm>
            <a:off x="6693050" y="4526575"/>
            <a:ext cx="1362600" cy="5352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Linker</a:t>
            </a:r>
            <a:endParaRPr/>
          </a:p>
        </p:txBody>
      </p:sp>
      <p:sp>
        <p:nvSpPr>
          <p:cNvPr id="175" name="Google Shape;175;p24"/>
          <p:cNvSpPr/>
          <p:nvPr/>
        </p:nvSpPr>
        <p:spPr>
          <a:xfrm>
            <a:off x="729450" y="4526575"/>
            <a:ext cx="935100" cy="535200"/>
          </a:xfrm>
          <a:prstGeom prst="homePlate">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Source</a:t>
            </a:r>
            <a:endParaRPr sz="1300"/>
          </a:p>
        </p:txBody>
      </p:sp>
      <p:sp>
        <p:nvSpPr>
          <p:cNvPr id="176" name="Google Shape;176;p24"/>
          <p:cNvSpPr/>
          <p:nvPr/>
        </p:nvSpPr>
        <p:spPr>
          <a:xfrm>
            <a:off x="8216250" y="4408725"/>
            <a:ext cx="734700" cy="653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 Programa: Formato Ejecutable </a:t>
            </a:r>
            <a:endParaRPr/>
          </a:p>
        </p:txBody>
      </p:sp>
      <p:sp>
        <p:nvSpPr>
          <p:cNvPr id="182" name="Google Shape;182;p25"/>
          <p:cNvSpPr txBox="1"/>
          <p:nvPr>
            <p:ph idx="1" type="body"/>
          </p:nvPr>
        </p:nvSpPr>
        <p:spPr>
          <a:xfrm>
            <a:off x="729450" y="535200"/>
            <a:ext cx="7688700" cy="4527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802"/>
              <a:t>Un </a:t>
            </a:r>
            <a:r>
              <a:rPr b="1" i="1" lang="en" sz="1802"/>
              <a:t>programa</a:t>
            </a:r>
            <a:r>
              <a:rPr lang="en" sz="1802"/>
              <a:t> es un archivo que posee toda la información de </a:t>
            </a:r>
            <a:r>
              <a:rPr lang="en" sz="1802"/>
              <a:t>cómo</a:t>
            </a:r>
            <a:r>
              <a:rPr lang="en" sz="1802"/>
              <a:t> construir un proceso en memoria [KER](cap. 6).</a:t>
            </a:r>
            <a:endParaRPr sz="1802"/>
          </a:p>
          <a:p>
            <a:pPr indent="0" lvl="0" marL="0" rtl="0" algn="l">
              <a:lnSpc>
                <a:spcPct val="95000"/>
              </a:lnSpc>
              <a:spcBef>
                <a:spcPts val="0"/>
              </a:spcBef>
              <a:spcAft>
                <a:spcPts val="0"/>
              </a:spcAft>
              <a:buSzPts val="1018"/>
              <a:buNone/>
            </a:pPr>
            <a:r>
              <a:t/>
            </a:r>
            <a:endParaRPr sz="1802"/>
          </a:p>
          <a:p>
            <a:pPr indent="-343058" lvl="0" marL="457200" rtl="0" algn="l">
              <a:lnSpc>
                <a:spcPct val="95000"/>
              </a:lnSpc>
              <a:spcBef>
                <a:spcPts val="0"/>
              </a:spcBef>
              <a:spcAft>
                <a:spcPts val="0"/>
              </a:spcAft>
              <a:buSzPts val="1803"/>
              <a:buChar char="●"/>
            </a:pPr>
            <a:r>
              <a:rPr b="1" lang="en" sz="1802"/>
              <a:t>Instrucciones de Lenguaje de Máquina</a:t>
            </a:r>
            <a:r>
              <a:rPr lang="en" sz="1802"/>
              <a:t>: Almacena el código del algoritmo del programa.</a:t>
            </a:r>
            <a:endParaRPr sz="1802"/>
          </a:p>
          <a:p>
            <a:pPr indent="0" lvl="0" marL="457200" rtl="0" algn="l">
              <a:lnSpc>
                <a:spcPct val="95000"/>
              </a:lnSpc>
              <a:spcBef>
                <a:spcPts val="0"/>
              </a:spcBef>
              <a:spcAft>
                <a:spcPts val="0"/>
              </a:spcAft>
              <a:buNone/>
            </a:pPr>
            <a:r>
              <a:t/>
            </a:r>
            <a:endParaRPr sz="1802"/>
          </a:p>
          <a:p>
            <a:pPr indent="-343058" lvl="0" marL="457200" rtl="0" algn="l">
              <a:lnSpc>
                <a:spcPct val="95000"/>
              </a:lnSpc>
              <a:spcBef>
                <a:spcPts val="0"/>
              </a:spcBef>
              <a:spcAft>
                <a:spcPts val="0"/>
              </a:spcAft>
              <a:buSzPts val="1803"/>
              <a:buChar char="●"/>
            </a:pPr>
            <a:r>
              <a:rPr b="1" lang="en" sz="1802"/>
              <a:t>Dirección del Punto de Entrada del Programa</a:t>
            </a:r>
            <a:r>
              <a:rPr lang="en" sz="1802"/>
              <a:t>: Identifica la dirección de la instrucción con la cual la ejecución del programa debe iniciar.</a:t>
            </a:r>
            <a:endParaRPr sz="1802"/>
          </a:p>
          <a:p>
            <a:pPr indent="0" lvl="0" marL="457200" rtl="0" algn="l">
              <a:lnSpc>
                <a:spcPct val="95000"/>
              </a:lnSpc>
              <a:spcBef>
                <a:spcPts val="0"/>
              </a:spcBef>
              <a:spcAft>
                <a:spcPts val="0"/>
              </a:spcAft>
              <a:buNone/>
            </a:pPr>
            <a:r>
              <a:t/>
            </a:r>
            <a:endParaRPr sz="1802"/>
          </a:p>
          <a:p>
            <a:pPr indent="-343058" lvl="0" marL="457200" rtl="0" algn="l">
              <a:lnSpc>
                <a:spcPct val="95000"/>
              </a:lnSpc>
              <a:spcBef>
                <a:spcPts val="0"/>
              </a:spcBef>
              <a:spcAft>
                <a:spcPts val="0"/>
              </a:spcAft>
              <a:buSzPts val="1803"/>
              <a:buChar char="●"/>
            </a:pPr>
            <a:r>
              <a:rPr b="1" lang="en" sz="1802"/>
              <a:t>Datos</a:t>
            </a:r>
            <a:r>
              <a:rPr lang="en" sz="1802"/>
              <a:t>: El programa contiene valores de los datos con los cuales se deben inicializar variables, valores de </a:t>
            </a:r>
            <a:r>
              <a:rPr lang="en" sz="1802"/>
              <a:t>constantes</a:t>
            </a:r>
            <a:r>
              <a:rPr lang="en" sz="1802"/>
              <a:t> y de literales utilizadas en el programa.</a:t>
            </a:r>
            <a:endParaRPr sz="1802"/>
          </a:p>
          <a:p>
            <a:pPr indent="0" lvl="0" marL="457200" rtl="0" algn="l">
              <a:lnSpc>
                <a:spcPct val="95000"/>
              </a:lnSpc>
              <a:spcBef>
                <a:spcPts val="0"/>
              </a:spcBef>
              <a:spcAft>
                <a:spcPts val="0"/>
              </a:spcAft>
              <a:buSzPts val="1018"/>
              <a:buNone/>
            </a:pPr>
            <a:r>
              <a:t/>
            </a:r>
            <a:endParaRPr b="1" sz="1802"/>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673175"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 Programa: Formato Ejecutable </a:t>
            </a:r>
            <a:endParaRPr/>
          </a:p>
        </p:txBody>
      </p:sp>
      <p:sp>
        <p:nvSpPr>
          <p:cNvPr id="188" name="Google Shape;188;p26"/>
          <p:cNvSpPr txBox="1"/>
          <p:nvPr>
            <p:ph idx="1" type="body"/>
          </p:nvPr>
        </p:nvSpPr>
        <p:spPr>
          <a:xfrm>
            <a:off x="729450" y="535200"/>
            <a:ext cx="7688700" cy="4527900"/>
          </a:xfrm>
          <a:prstGeom prst="rect">
            <a:avLst/>
          </a:prstGeom>
        </p:spPr>
        <p:txBody>
          <a:bodyPr anchorCtr="0" anchor="t" bIns="91425" lIns="91425" spcFirstLastPara="1" rIns="91425" wrap="square" tIns="91425">
            <a:noAutofit/>
          </a:bodyPr>
          <a:lstStyle/>
          <a:p>
            <a:pPr indent="-343058" lvl="0" marL="457200" rtl="0" algn="l">
              <a:lnSpc>
                <a:spcPct val="95000"/>
              </a:lnSpc>
              <a:spcBef>
                <a:spcPts val="0"/>
              </a:spcBef>
              <a:spcAft>
                <a:spcPts val="0"/>
              </a:spcAft>
              <a:buSzPts val="1803"/>
              <a:buChar char="●"/>
            </a:pPr>
            <a:r>
              <a:rPr b="1" lang="en" sz="1802"/>
              <a:t>Símbolos y Tablas de Realocación</a:t>
            </a:r>
            <a:r>
              <a:rPr lang="en" sz="1802"/>
              <a:t>: Describe la ubicación y los nombres de las funciones y variables de todo el programa, así como otra información que es utilizada por ejemplo para debugg.</a:t>
            </a:r>
            <a:endParaRPr sz="1802"/>
          </a:p>
          <a:p>
            <a:pPr indent="0" lvl="0" marL="457200" rtl="0" algn="l">
              <a:lnSpc>
                <a:spcPct val="95000"/>
              </a:lnSpc>
              <a:spcBef>
                <a:spcPts val="0"/>
              </a:spcBef>
              <a:spcAft>
                <a:spcPts val="0"/>
              </a:spcAft>
              <a:buNone/>
            </a:pPr>
            <a:r>
              <a:t/>
            </a:r>
            <a:endParaRPr sz="1802"/>
          </a:p>
          <a:p>
            <a:pPr indent="-343058" lvl="0" marL="457200" rtl="0" algn="l">
              <a:lnSpc>
                <a:spcPct val="95000"/>
              </a:lnSpc>
              <a:spcBef>
                <a:spcPts val="0"/>
              </a:spcBef>
              <a:spcAft>
                <a:spcPts val="0"/>
              </a:spcAft>
              <a:buSzPts val="1803"/>
              <a:buChar char="●"/>
            </a:pPr>
            <a:r>
              <a:rPr b="1" lang="en" sz="1802"/>
              <a:t>Bibliotecas Compartidas o Dinamicas</a:t>
            </a:r>
            <a:r>
              <a:rPr lang="en" sz="1802"/>
              <a:t>: describe los nombres de las bibliotecas compartidas que son utilizadas por el programa en tiempo de ejecución así como también la ruta del linker dinámico que debe ser usado para cargar dicha biblioteca.</a:t>
            </a:r>
            <a:endParaRPr sz="1802"/>
          </a:p>
          <a:p>
            <a:pPr indent="0" lvl="0" marL="457200" rtl="0" algn="l">
              <a:lnSpc>
                <a:spcPct val="95000"/>
              </a:lnSpc>
              <a:spcBef>
                <a:spcPts val="0"/>
              </a:spcBef>
              <a:spcAft>
                <a:spcPts val="0"/>
              </a:spcAft>
              <a:buNone/>
            </a:pPr>
            <a:r>
              <a:t/>
            </a:r>
            <a:endParaRPr sz="1802"/>
          </a:p>
          <a:p>
            <a:pPr indent="-343058" lvl="0" marL="457200" rtl="0" algn="l">
              <a:lnSpc>
                <a:spcPct val="95000"/>
              </a:lnSpc>
              <a:spcBef>
                <a:spcPts val="0"/>
              </a:spcBef>
              <a:spcAft>
                <a:spcPts val="0"/>
              </a:spcAft>
              <a:buSzPts val="1803"/>
              <a:buChar char="●"/>
            </a:pPr>
            <a:r>
              <a:rPr b="1" lang="en" sz="1802"/>
              <a:t>Otra información</a:t>
            </a:r>
            <a:r>
              <a:rPr lang="en" sz="1802"/>
              <a:t>: El programa contiene además otra información necesaria para terminar de construir el proceso en memoria.</a:t>
            </a:r>
            <a:endParaRPr sz="1802"/>
          </a:p>
          <a:p>
            <a:pPr indent="0" lvl="0" marL="457200" rtl="0" algn="l">
              <a:lnSpc>
                <a:spcPct val="95000"/>
              </a:lnSpc>
              <a:spcBef>
                <a:spcPts val="0"/>
              </a:spcBef>
              <a:spcAft>
                <a:spcPts val="0"/>
              </a:spcAft>
              <a:buSzPts val="1018"/>
              <a:buNone/>
            </a:pPr>
            <a:r>
              <a:t/>
            </a:r>
            <a:endParaRPr b="1" sz="1802"/>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 Programa en Linux: ELF</a:t>
            </a:r>
            <a:endParaRPr/>
          </a:p>
        </p:txBody>
      </p:sp>
      <p:sp>
        <p:nvSpPr>
          <p:cNvPr id="194" name="Google Shape;194;p27"/>
          <p:cNvSpPr txBox="1"/>
          <p:nvPr>
            <p:ph idx="1" type="body"/>
          </p:nvPr>
        </p:nvSpPr>
        <p:spPr>
          <a:xfrm>
            <a:off x="144200" y="1339925"/>
            <a:ext cx="6780300" cy="1873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900"/>
              <a:t>ELF: </a:t>
            </a:r>
            <a:r>
              <a:rPr b="1" lang="en" sz="1900"/>
              <a:t>E</a:t>
            </a:r>
            <a:r>
              <a:rPr lang="en" sz="1900"/>
              <a:t>xtensible </a:t>
            </a:r>
            <a:r>
              <a:rPr b="1" lang="en" sz="1900"/>
              <a:t>L</a:t>
            </a:r>
            <a:r>
              <a:rPr lang="en" sz="1900"/>
              <a:t>inking </a:t>
            </a:r>
            <a:r>
              <a:rPr b="1" lang="en" sz="1900"/>
              <a:t>F</a:t>
            </a:r>
            <a:r>
              <a:rPr lang="en" sz="1900"/>
              <a:t>ormat</a:t>
            </a:r>
            <a:endParaRPr sz="1900"/>
          </a:p>
          <a:p>
            <a:pPr indent="0" lvl="0" marL="0" rtl="0" algn="l">
              <a:lnSpc>
                <a:spcPct val="105000"/>
              </a:lnSpc>
              <a:spcBef>
                <a:spcPts val="1200"/>
              </a:spcBef>
              <a:spcAft>
                <a:spcPts val="0"/>
              </a:spcAft>
              <a:buNone/>
            </a:pPr>
            <a:r>
              <a:rPr lang="en" sz="1900"/>
              <a:t>Magic number    0x7F 'E' 'L' 'F</a:t>
            </a:r>
            <a:endParaRPr sz="1900"/>
          </a:p>
          <a:p>
            <a:pPr indent="0" lvl="0" marL="0" rtl="0" algn="l">
              <a:lnSpc>
                <a:spcPct val="105000"/>
              </a:lnSpc>
              <a:spcBef>
                <a:spcPts val="1200"/>
              </a:spcBef>
              <a:spcAft>
                <a:spcPts val="0"/>
              </a:spcAft>
              <a:buNone/>
            </a:pPr>
            <a:r>
              <a:rPr lang="en" sz="1900" u="sng">
                <a:solidFill>
                  <a:schemeClr val="hlink"/>
                </a:solidFill>
                <a:hlinkClick r:id="rId3"/>
              </a:rPr>
              <a:t>https://greek0.net/elf.html</a:t>
            </a:r>
            <a:endParaRPr sz="1900"/>
          </a:p>
          <a:p>
            <a:pPr indent="0" lvl="0" marL="0" rtl="0" algn="l">
              <a:lnSpc>
                <a:spcPct val="105000"/>
              </a:lnSpc>
              <a:spcBef>
                <a:spcPts val="1200"/>
              </a:spcBef>
              <a:spcAft>
                <a:spcPts val="1200"/>
              </a:spcAft>
              <a:buNone/>
            </a:pPr>
            <a:r>
              <a:t/>
            </a:r>
            <a:endParaRPr sz="1900"/>
          </a:p>
        </p:txBody>
      </p:sp>
      <p:pic>
        <p:nvPicPr>
          <p:cNvPr id="195" name="Google Shape;195;p27"/>
          <p:cNvPicPr preferRelativeResize="0"/>
          <p:nvPr/>
        </p:nvPicPr>
        <p:blipFill>
          <a:blip r:embed="rId4">
            <a:alphaModFix/>
          </a:blip>
          <a:stretch>
            <a:fillRect/>
          </a:stretch>
        </p:blipFill>
        <p:spPr>
          <a:xfrm>
            <a:off x="5225075" y="675587"/>
            <a:ext cx="3792325" cy="3792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4054575" y="0"/>
            <a:ext cx="6747900" cy="56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t>Un Programa Ejecutable en Linux: Formato ELF</a:t>
            </a:r>
            <a:endParaRPr sz="1100"/>
          </a:p>
        </p:txBody>
      </p:sp>
      <p:pic>
        <p:nvPicPr>
          <p:cNvPr id="201" name="Google Shape;201;p28"/>
          <p:cNvPicPr preferRelativeResize="0"/>
          <p:nvPr/>
        </p:nvPicPr>
        <p:blipFill>
          <a:blip r:embed="rId3">
            <a:alphaModFix/>
          </a:blip>
          <a:stretch>
            <a:fillRect/>
          </a:stretch>
        </p:blipFill>
        <p:spPr>
          <a:xfrm>
            <a:off x="240925" y="45025"/>
            <a:ext cx="3601140" cy="5143500"/>
          </a:xfrm>
          <a:prstGeom prst="rect">
            <a:avLst/>
          </a:prstGeom>
          <a:noFill/>
          <a:ln>
            <a:noFill/>
          </a:ln>
        </p:spPr>
      </p:pic>
      <p:pic>
        <p:nvPicPr>
          <p:cNvPr id="202" name="Google Shape;202;p28"/>
          <p:cNvPicPr preferRelativeResize="0"/>
          <p:nvPr/>
        </p:nvPicPr>
        <p:blipFill>
          <a:blip r:embed="rId4">
            <a:alphaModFix/>
          </a:blip>
          <a:stretch>
            <a:fillRect/>
          </a:stretch>
        </p:blipFill>
        <p:spPr>
          <a:xfrm>
            <a:off x="5280576" y="565200"/>
            <a:ext cx="2012600" cy="4664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 Programa en Linux: ELF</a:t>
            </a:r>
            <a:endParaRPr/>
          </a:p>
        </p:txBody>
      </p:sp>
      <p:sp>
        <p:nvSpPr>
          <p:cNvPr id="208" name="Google Shape;208;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09" name="Google Shape;209;p29"/>
          <p:cNvPicPr preferRelativeResize="0"/>
          <p:nvPr/>
        </p:nvPicPr>
        <p:blipFill>
          <a:blip r:embed="rId3">
            <a:alphaModFix/>
          </a:blip>
          <a:stretch>
            <a:fillRect/>
          </a:stretch>
        </p:blipFill>
        <p:spPr>
          <a:xfrm>
            <a:off x="519849" y="1379949"/>
            <a:ext cx="4149625" cy="3334250"/>
          </a:xfrm>
          <a:prstGeom prst="rect">
            <a:avLst/>
          </a:prstGeom>
          <a:noFill/>
          <a:ln>
            <a:noFill/>
          </a:ln>
        </p:spPr>
      </p:pic>
      <p:pic>
        <p:nvPicPr>
          <p:cNvPr id="210" name="Google Shape;210;p29"/>
          <p:cNvPicPr preferRelativeResize="0"/>
          <p:nvPr/>
        </p:nvPicPr>
        <p:blipFill>
          <a:blip r:embed="rId4">
            <a:alphaModFix/>
          </a:blip>
          <a:stretch>
            <a:fillRect/>
          </a:stretch>
        </p:blipFill>
        <p:spPr>
          <a:xfrm>
            <a:off x="4942823" y="1379950"/>
            <a:ext cx="4034574" cy="2960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idx="1" type="body"/>
          </p:nvPr>
        </p:nvSpPr>
        <p:spPr>
          <a:xfrm>
            <a:off x="724950" y="4372550"/>
            <a:ext cx="2474100" cy="460500"/>
          </a:xfrm>
          <a:prstGeom prst="rect">
            <a:avLst/>
          </a:prstGeom>
        </p:spPr>
        <p:txBody>
          <a:bodyPr anchorCtr="0" anchor="ctr" bIns="91425" lIns="91425" spcFirstLastPara="1" rIns="91425" wrap="square" tIns="91425">
            <a:normAutofit fontScale="40000" lnSpcReduction="20000"/>
          </a:bodyPr>
          <a:lstStyle/>
          <a:p>
            <a:pPr indent="0" lvl="0" marL="0" rtl="0" algn="ctr">
              <a:spcBef>
                <a:spcPts val="0"/>
              </a:spcBef>
              <a:spcAft>
                <a:spcPts val="0"/>
              </a:spcAft>
              <a:buNone/>
            </a:pPr>
            <a:r>
              <a:rPr b="1" lang="en" sz="2800">
                <a:solidFill>
                  <a:schemeClr val="dk2"/>
                </a:solidFill>
                <a:latin typeface="Raleway"/>
                <a:ea typeface="Raleway"/>
                <a:cs typeface="Raleway"/>
                <a:sym typeface="Raleway"/>
              </a:rPr>
              <a:t>Un Programa en Linux: ELF</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216" name="Google Shape;216;p30"/>
          <p:cNvPicPr preferRelativeResize="0"/>
          <p:nvPr/>
        </p:nvPicPr>
        <p:blipFill>
          <a:blip r:embed="rId3">
            <a:alphaModFix/>
          </a:blip>
          <a:stretch>
            <a:fillRect/>
          </a:stretch>
        </p:blipFill>
        <p:spPr>
          <a:xfrm>
            <a:off x="3763275" y="0"/>
            <a:ext cx="4784500" cy="4909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 Programa en Linux: ELF</a:t>
            </a:r>
            <a:endParaRPr/>
          </a:p>
        </p:txBody>
      </p:sp>
      <p:sp>
        <p:nvSpPr>
          <p:cNvPr id="222" name="Google Shape;222;p31"/>
          <p:cNvSpPr txBox="1"/>
          <p:nvPr>
            <p:ph idx="1" type="body"/>
          </p:nvPr>
        </p:nvSpPr>
        <p:spPr>
          <a:xfrm>
            <a:off x="729450" y="535200"/>
            <a:ext cx="7688700" cy="4434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readelf</a:t>
            </a:r>
            <a:r>
              <a:rPr lang="en" sz="1800"/>
              <a:t> is a Unix binary utility that displays information about one or more ELF files. A free software implementation is provided by GNU Binutils.</a:t>
            </a:r>
            <a:endParaRPr sz="1800"/>
          </a:p>
          <a:p>
            <a:pPr indent="-342900" lvl="0" marL="457200" rtl="0" algn="l">
              <a:spcBef>
                <a:spcPts val="0"/>
              </a:spcBef>
              <a:spcAft>
                <a:spcPts val="0"/>
              </a:spcAft>
              <a:buSzPts val="1800"/>
              <a:buChar char="●"/>
            </a:pPr>
            <a:r>
              <a:rPr b="1" lang="en" sz="1800"/>
              <a:t>elfutils</a:t>
            </a:r>
            <a:r>
              <a:rPr lang="en" sz="1800"/>
              <a:t> provides alternative tools to GNU Binutils purely for Linux.[11]</a:t>
            </a:r>
            <a:endParaRPr sz="1800"/>
          </a:p>
          <a:p>
            <a:pPr indent="-342900" lvl="0" marL="457200" rtl="0" algn="l">
              <a:spcBef>
                <a:spcPts val="0"/>
              </a:spcBef>
              <a:spcAft>
                <a:spcPts val="0"/>
              </a:spcAft>
              <a:buSzPts val="1800"/>
              <a:buChar char="●"/>
            </a:pPr>
            <a:r>
              <a:rPr b="1" lang="en" sz="1800"/>
              <a:t>objdump </a:t>
            </a:r>
            <a:r>
              <a:rPr lang="en" sz="1800"/>
              <a:t>provides a wide range of information about ELF files and other object formats. objdump uses the Binary File Descriptor library as a back-end to structure the ELF data.</a:t>
            </a:r>
            <a:endParaRPr sz="1800"/>
          </a:p>
          <a:p>
            <a:pPr indent="-342900" lvl="0" marL="457200" rtl="0" algn="l">
              <a:spcBef>
                <a:spcPts val="0"/>
              </a:spcBef>
              <a:spcAft>
                <a:spcPts val="0"/>
              </a:spcAft>
              <a:buSzPts val="1800"/>
              <a:buChar char="●"/>
            </a:pPr>
            <a:r>
              <a:rPr lang="en" sz="1800"/>
              <a:t>The Unix</a:t>
            </a:r>
            <a:r>
              <a:rPr b="1" lang="en" sz="1800"/>
              <a:t> file</a:t>
            </a:r>
            <a:r>
              <a:rPr lang="en" sz="1800"/>
              <a:t> utility can display some information about ELF files, including the instruction set architecture for which the code in a relocatable, executable, or shared object file is intended, or on which an ELF core dump was produced.</a:t>
            </a:r>
            <a:endParaRPr sz="1800"/>
          </a:p>
          <a:p>
            <a:pPr indent="0" lvl="0" marL="0" rtl="0" algn="l">
              <a:spcBef>
                <a:spcPts val="0"/>
              </a:spcBef>
              <a:spcAft>
                <a:spcPts val="0"/>
              </a:spcAft>
              <a:buNone/>
            </a:pPr>
            <a:r>
              <a:t/>
            </a:r>
            <a:endParaRPr sz="1800"/>
          </a:p>
          <a:p>
            <a:pPr indent="0" lvl="0" marL="0" rtl="0" algn="l">
              <a:spcBef>
                <a:spcPts val="1200"/>
              </a:spcBef>
              <a:spcAft>
                <a:spcPts val="1200"/>
              </a:spcAft>
              <a:buNone/>
            </a:pPr>
            <a:r>
              <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 Programa a Proceso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 Comando readelf</a:t>
            </a:r>
            <a:endParaRPr/>
          </a:p>
        </p:txBody>
      </p:sp>
      <p:sp>
        <p:nvSpPr>
          <p:cNvPr id="228" name="Google Shape;228;p32"/>
          <p:cNvSpPr txBox="1"/>
          <p:nvPr>
            <p:ph idx="1" type="body"/>
          </p:nvPr>
        </p:nvSpPr>
        <p:spPr>
          <a:xfrm>
            <a:off x="729450" y="602150"/>
            <a:ext cx="8224500" cy="43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Ver el SHT (Section Header Table)   	 readelf -S  &lt;archivo&gt;</a:t>
            </a:r>
            <a:endParaRPr sz="2000"/>
          </a:p>
          <a:p>
            <a:pPr indent="0" lvl="0" marL="0" rtl="0" algn="l">
              <a:spcBef>
                <a:spcPts val="1200"/>
              </a:spcBef>
              <a:spcAft>
                <a:spcPts val="0"/>
              </a:spcAft>
              <a:buNone/>
            </a:pPr>
            <a:r>
              <a:rPr lang="en" sz="2000"/>
              <a:t>Ver el PHT (Program Header table)  	readelf -l &lt;archivo&gt;</a:t>
            </a:r>
            <a:endParaRPr sz="2000"/>
          </a:p>
          <a:p>
            <a:pPr indent="0" lvl="0" marL="0" rtl="0" algn="l">
              <a:spcBef>
                <a:spcPts val="1200"/>
              </a:spcBef>
              <a:spcAft>
                <a:spcPts val="0"/>
              </a:spcAft>
              <a:buNone/>
            </a:pPr>
            <a:r>
              <a:rPr lang="en" sz="2000"/>
              <a:t>Ver el ELF Header                              		readelf -h &lt;archivo&gt;</a:t>
            </a:r>
            <a:endParaRPr sz="2000"/>
          </a:p>
          <a:p>
            <a:pPr indent="0" lvl="0" marL="0" rtl="0" algn="l">
              <a:spcBef>
                <a:spcPts val="1200"/>
              </a:spcBef>
              <a:spcAft>
                <a:spcPts val="0"/>
              </a:spcAft>
              <a:buNone/>
            </a:pPr>
            <a:r>
              <a:rPr lang="en" sz="2000"/>
              <a:t>Ver la Realocation Table                    		readelf -r &lt;archivo&gt;</a:t>
            </a:r>
            <a:endParaRPr sz="2000"/>
          </a:p>
          <a:p>
            <a:pPr indent="0" lvl="0" marL="0" rtl="0" algn="l">
              <a:spcBef>
                <a:spcPts val="1200"/>
              </a:spcBef>
              <a:spcAft>
                <a:spcPts val="1200"/>
              </a:spcAft>
              <a:buNone/>
            </a:pPr>
            <a:r>
              <a:rPr lang="en" sz="2000"/>
              <a:t>Ver el dump hexa                               		hexdump -C archivo | head -n 10 </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234" name="Google Shape;234;p33"/>
          <p:cNvPicPr preferRelativeResize="0"/>
          <p:nvPr/>
        </p:nvPicPr>
        <p:blipFill>
          <a:blip r:embed="rId3">
            <a:alphaModFix/>
          </a:blip>
          <a:stretch>
            <a:fillRect/>
          </a:stretch>
        </p:blipFill>
        <p:spPr>
          <a:xfrm>
            <a:off x="1307675" y="1"/>
            <a:ext cx="6893228"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txBox="1"/>
          <p:nvPr>
            <p:ph type="title"/>
          </p:nvPr>
        </p:nvSpPr>
        <p:spPr>
          <a:xfrm>
            <a:off x="671375"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 Programa a Proceso</a:t>
            </a:r>
            <a:endParaRPr/>
          </a:p>
        </p:txBody>
      </p:sp>
      <p:sp>
        <p:nvSpPr>
          <p:cNvPr id="240" name="Google Shape;240;p34"/>
          <p:cNvSpPr txBox="1"/>
          <p:nvPr>
            <p:ph idx="1" type="body"/>
          </p:nvPr>
        </p:nvSpPr>
        <p:spPr>
          <a:xfrm>
            <a:off x="727650" y="535200"/>
            <a:ext cx="7688700" cy="435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8"/>
              <a:t>El Sistema Operativo más precisamente el Kernel se encarga de:</a:t>
            </a:r>
            <a:endParaRPr sz="1908"/>
          </a:p>
          <a:p>
            <a:pPr indent="0" lvl="0" marL="0" rtl="0" algn="l">
              <a:spcBef>
                <a:spcPts val="0"/>
              </a:spcBef>
              <a:spcAft>
                <a:spcPts val="0"/>
              </a:spcAft>
              <a:buNone/>
            </a:pPr>
            <a:r>
              <a:t/>
            </a:r>
            <a:endParaRPr sz="1908"/>
          </a:p>
          <a:p>
            <a:pPr indent="-349765" lvl="0" marL="457200" rtl="0" algn="l">
              <a:spcBef>
                <a:spcPts val="0"/>
              </a:spcBef>
              <a:spcAft>
                <a:spcPts val="0"/>
              </a:spcAft>
              <a:buSzPts val="1908"/>
              <a:buAutoNum type="arabicPeriod"/>
            </a:pPr>
            <a:r>
              <a:rPr lang="en" sz="1908"/>
              <a:t>Cargar instrucciones y Datos de un programa ejecutable en memoria.</a:t>
            </a:r>
            <a:endParaRPr sz="1908"/>
          </a:p>
          <a:p>
            <a:pPr indent="-349765" lvl="0" marL="457200" rtl="0" algn="l">
              <a:spcBef>
                <a:spcPts val="0"/>
              </a:spcBef>
              <a:spcAft>
                <a:spcPts val="0"/>
              </a:spcAft>
              <a:buSzPts val="1908"/>
              <a:buAutoNum type="arabicPeriod"/>
            </a:pPr>
            <a:r>
              <a:rPr lang="en" sz="1908"/>
              <a:t>Crear el Stack y el Heap </a:t>
            </a:r>
            <a:endParaRPr sz="1908"/>
          </a:p>
          <a:p>
            <a:pPr indent="-349765" lvl="0" marL="457200" rtl="0" algn="l">
              <a:spcBef>
                <a:spcPts val="0"/>
              </a:spcBef>
              <a:spcAft>
                <a:spcPts val="0"/>
              </a:spcAft>
              <a:buSzPts val="1908"/>
              <a:buAutoNum type="arabicPeriod"/>
            </a:pPr>
            <a:r>
              <a:rPr lang="en" sz="1908"/>
              <a:t>Transferir el Control al programa</a:t>
            </a:r>
            <a:endParaRPr sz="1908"/>
          </a:p>
          <a:p>
            <a:pPr indent="-349765" lvl="0" marL="457200" rtl="0" algn="l">
              <a:spcBef>
                <a:spcPts val="0"/>
              </a:spcBef>
              <a:spcAft>
                <a:spcPts val="0"/>
              </a:spcAft>
              <a:buSzPts val="1908"/>
              <a:buAutoNum type="arabicPeriod"/>
            </a:pPr>
            <a:r>
              <a:rPr lang="en" sz="1908"/>
              <a:t>Proteger al SO y al Programa</a:t>
            </a:r>
            <a:endParaRPr sz="1908"/>
          </a:p>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7294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 Proceso</a:t>
            </a:r>
            <a:endParaRPr/>
          </a:p>
        </p:txBody>
      </p:sp>
      <p:sp>
        <p:nvSpPr>
          <p:cNvPr id="246" name="Google Shape;246;p35"/>
          <p:cNvSpPr txBox="1"/>
          <p:nvPr>
            <p:ph idx="1" type="body"/>
          </p:nvPr>
        </p:nvSpPr>
        <p:spPr>
          <a:xfrm>
            <a:off x="729450" y="535200"/>
            <a:ext cx="7688700" cy="4394700"/>
          </a:xfrm>
          <a:prstGeom prst="rect">
            <a:avLst/>
          </a:prstGeom>
        </p:spPr>
        <p:txBody>
          <a:bodyPr anchorCtr="0" anchor="t" bIns="91425" lIns="91425" spcFirstLastPara="1" rIns="91425" wrap="square" tIns="91425">
            <a:normAutofit fontScale="40000" lnSpcReduction="10000"/>
          </a:bodyPr>
          <a:lstStyle/>
          <a:p>
            <a:pPr indent="0" lvl="0" marL="0" rtl="0" algn="l">
              <a:lnSpc>
                <a:spcPct val="105000"/>
              </a:lnSpc>
              <a:spcBef>
                <a:spcPts val="0"/>
              </a:spcBef>
              <a:spcAft>
                <a:spcPts val="0"/>
              </a:spcAft>
              <a:buNone/>
            </a:pPr>
            <a:r>
              <a:rPr lang="en" sz="4396"/>
              <a:t>“Un proceso es la ejecución de un programa de aplicación con derechos restringidos; el proceso es la abstracción que provee el Kernel del sistema operativo para la ejecución protegida”- [DAH]</a:t>
            </a:r>
            <a:endParaRPr sz="4396"/>
          </a:p>
          <a:p>
            <a:pPr indent="0" lvl="0" marL="0" rtl="0" algn="l">
              <a:lnSpc>
                <a:spcPct val="105000"/>
              </a:lnSpc>
              <a:spcBef>
                <a:spcPts val="0"/>
              </a:spcBef>
              <a:spcAft>
                <a:spcPts val="0"/>
              </a:spcAft>
              <a:buNone/>
            </a:pPr>
            <a:r>
              <a:t/>
            </a:r>
            <a:endParaRPr sz="4396"/>
          </a:p>
          <a:p>
            <a:pPr indent="0" lvl="0" marL="0" rtl="0" algn="l">
              <a:lnSpc>
                <a:spcPct val="105000"/>
              </a:lnSpc>
              <a:spcBef>
                <a:spcPts val="0"/>
              </a:spcBef>
              <a:spcAft>
                <a:spcPts val="0"/>
              </a:spcAft>
              <a:buNone/>
            </a:pPr>
            <a:r>
              <a:rPr lang="en" sz="4396"/>
              <a:t>“Es simplemente un programa que se está ejecutando en un instante dado” - [ARP]</a:t>
            </a:r>
            <a:endParaRPr sz="4396"/>
          </a:p>
          <a:p>
            <a:pPr indent="0" lvl="0" marL="0" rtl="0" algn="l">
              <a:lnSpc>
                <a:spcPct val="105000"/>
              </a:lnSpc>
              <a:spcBef>
                <a:spcPts val="0"/>
              </a:spcBef>
              <a:spcAft>
                <a:spcPts val="0"/>
              </a:spcAft>
              <a:buNone/>
            </a:pPr>
            <a:r>
              <a:t/>
            </a:r>
            <a:endParaRPr sz="4396"/>
          </a:p>
          <a:p>
            <a:pPr indent="0" lvl="0" marL="0" rtl="0" algn="l">
              <a:lnSpc>
                <a:spcPct val="105000"/>
              </a:lnSpc>
              <a:spcBef>
                <a:spcPts val="0"/>
              </a:spcBef>
              <a:spcAft>
                <a:spcPts val="0"/>
              </a:spcAft>
              <a:buNone/>
            </a:pPr>
            <a:r>
              <a:rPr lang="en" sz="4396"/>
              <a:t>“Un Proceso es la instancia de un programa en ejecución” - [VAH]</a:t>
            </a:r>
            <a:endParaRPr sz="4396"/>
          </a:p>
          <a:p>
            <a:pPr indent="0" lvl="0" marL="0" rtl="0" algn="l">
              <a:lnSpc>
                <a:spcPct val="105000"/>
              </a:lnSpc>
              <a:spcBef>
                <a:spcPts val="0"/>
              </a:spcBef>
              <a:spcAft>
                <a:spcPts val="0"/>
              </a:spcAft>
              <a:buNone/>
            </a:pPr>
            <a:r>
              <a:t/>
            </a:r>
            <a:endParaRPr sz="4396"/>
          </a:p>
          <a:p>
            <a:pPr indent="0" lvl="0" marL="0" rtl="0" algn="l">
              <a:lnSpc>
                <a:spcPct val="105000"/>
              </a:lnSpc>
              <a:spcBef>
                <a:spcPts val="0"/>
              </a:spcBef>
              <a:spcAft>
                <a:spcPts val="0"/>
              </a:spcAft>
              <a:buNone/>
            </a:pPr>
            <a:r>
              <a:rPr lang="en" sz="4396"/>
              <a:t>“Un proceso es un programa en medio de su ejecución” - [LOV]</a:t>
            </a:r>
            <a:endParaRPr sz="4396"/>
          </a:p>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6"/>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 Proceso</a:t>
            </a:r>
            <a:endParaRPr/>
          </a:p>
        </p:txBody>
      </p:sp>
      <p:sp>
        <p:nvSpPr>
          <p:cNvPr id="252" name="Google Shape;252;p36"/>
          <p:cNvSpPr txBox="1"/>
          <p:nvPr>
            <p:ph idx="1" type="body"/>
          </p:nvPr>
        </p:nvSpPr>
        <p:spPr>
          <a:xfrm>
            <a:off x="729450" y="535200"/>
            <a:ext cx="7688700" cy="4394700"/>
          </a:xfrm>
          <a:prstGeom prst="rect">
            <a:avLst/>
          </a:prstGeom>
        </p:spPr>
        <p:txBody>
          <a:bodyPr anchorCtr="0" anchor="t" bIns="91425" lIns="91425" spcFirstLastPara="1" rIns="91425" wrap="square" tIns="91425">
            <a:normAutofit fontScale="47500" lnSpcReduction="20000"/>
          </a:bodyPr>
          <a:lstStyle/>
          <a:p>
            <a:pPr indent="0" lvl="0" marL="0" rtl="0" algn="l">
              <a:lnSpc>
                <a:spcPct val="105000"/>
              </a:lnSpc>
              <a:spcBef>
                <a:spcPts val="0"/>
              </a:spcBef>
              <a:spcAft>
                <a:spcPts val="0"/>
              </a:spcAft>
              <a:buNone/>
            </a:pPr>
            <a:r>
              <a:rPr lang="en" sz="4396"/>
              <a:t>Por supuesto que no está más lejos de la verdad, decir que un proceso es sólo un programa en ejecución. Un proceso incluye:</a:t>
            </a:r>
            <a:endParaRPr sz="4396"/>
          </a:p>
          <a:p>
            <a:pPr indent="0" lvl="0" marL="0" rtl="0" algn="l">
              <a:lnSpc>
                <a:spcPct val="105000"/>
              </a:lnSpc>
              <a:spcBef>
                <a:spcPts val="0"/>
              </a:spcBef>
              <a:spcAft>
                <a:spcPts val="0"/>
              </a:spcAft>
              <a:buNone/>
            </a:pPr>
            <a:r>
              <a:t/>
            </a:r>
            <a:endParaRPr sz="4396"/>
          </a:p>
          <a:p>
            <a:pPr indent="-361216" lvl="0" marL="457200" rtl="0" algn="l">
              <a:lnSpc>
                <a:spcPct val="105000"/>
              </a:lnSpc>
              <a:spcBef>
                <a:spcPts val="0"/>
              </a:spcBef>
              <a:spcAft>
                <a:spcPts val="0"/>
              </a:spcAft>
              <a:buSzPct val="100000"/>
              <a:buChar char="●"/>
            </a:pPr>
            <a:r>
              <a:rPr lang="en" sz="4396"/>
              <a:t>Los Archivos abiertos</a:t>
            </a:r>
            <a:endParaRPr sz="4396"/>
          </a:p>
          <a:p>
            <a:pPr indent="-361216" lvl="0" marL="457200" rtl="0" algn="l">
              <a:lnSpc>
                <a:spcPct val="105000"/>
              </a:lnSpc>
              <a:spcBef>
                <a:spcPts val="0"/>
              </a:spcBef>
              <a:spcAft>
                <a:spcPts val="0"/>
              </a:spcAft>
              <a:buSzPct val="100000"/>
              <a:buChar char="●"/>
            </a:pPr>
            <a:r>
              <a:rPr lang="en" sz="4396"/>
              <a:t>Las señales(signals) pendientes</a:t>
            </a:r>
            <a:endParaRPr sz="4396"/>
          </a:p>
          <a:p>
            <a:pPr indent="-361216" lvl="0" marL="457200" rtl="0" algn="l">
              <a:lnSpc>
                <a:spcPct val="105000"/>
              </a:lnSpc>
              <a:spcBef>
                <a:spcPts val="0"/>
              </a:spcBef>
              <a:spcAft>
                <a:spcPts val="0"/>
              </a:spcAft>
              <a:buSzPct val="100000"/>
              <a:buChar char="●"/>
            </a:pPr>
            <a:r>
              <a:rPr lang="en" sz="4396"/>
              <a:t>Datos internos del kernel</a:t>
            </a:r>
            <a:endParaRPr sz="4396"/>
          </a:p>
          <a:p>
            <a:pPr indent="-361216" lvl="0" marL="457200" rtl="0" algn="l">
              <a:lnSpc>
                <a:spcPct val="105000"/>
              </a:lnSpc>
              <a:spcBef>
                <a:spcPts val="0"/>
              </a:spcBef>
              <a:spcAft>
                <a:spcPts val="0"/>
              </a:spcAft>
              <a:buSzPct val="100000"/>
              <a:buChar char="●"/>
            </a:pPr>
            <a:r>
              <a:rPr lang="en" sz="4396"/>
              <a:t>El estado completo del procesador</a:t>
            </a:r>
            <a:endParaRPr sz="4396"/>
          </a:p>
          <a:p>
            <a:pPr indent="-361216" lvl="0" marL="457200" rtl="0" algn="l">
              <a:lnSpc>
                <a:spcPct val="105000"/>
              </a:lnSpc>
              <a:spcBef>
                <a:spcPts val="0"/>
              </a:spcBef>
              <a:spcAft>
                <a:spcPts val="0"/>
              </a:spcAft>
              <a:buSzPct val="100000"/>
              <a:buChar char="●"/>
            </a:pPr>
            <a:r>
              <a:rPr lang="en" sz="4396"/>
              <a:t>Un espacio de direcciones de memoria</a:t>
            </a:r>
            <a:endParaRPr sz="4396"/>
          </a:p>
          <a:p>
            <a:pPr indent="-361216" lvl="0" marL="457200" rtl="0" algn="l">
              <a:lnSpc>
                <a:spcPct val="105000"/>
              </a:lnSpc>
              <a:spcBef>
                <a:spcPts val="0"/>
              </a:spcBef>
              <a:spcAft>
                <a:spcPts val="0"/>
              </a:spcAft>
              <a:buSzPct val="100000"/>
              <a:buChar char="●"/>
            </a:pPr>
            <a:r>
              <a:rPr lang="en" sz="4396"/>
              <a:t>Uno o más hilos de </a:t>
            </a:r>
            <a:r>
              <a:rPr lang="en" sz="4396"/>
              <a:t>ejecución</a:t>
            </a:r>
            <a:r>
              <a:rPr lang="en" sz="4396"/>
              <a:t>. Cada thread contiene</a:t>
            </a:r>
            <a:endParaRPr sz="4396"/>
          </a:p>
          <a:p>
            <a:pPr indent="-361217" lvl="1" marL="914400" rtl="0" algn="l">
              <a:lnSpc>
                <a:spcPct val="105000"/>
              </a:lnSpc>
              <a:spcBef>
                <a:spcPts val="0"/>
              </a:spcBef>
              <a:spcAft>
                <a:spcPts val="0"/>
              </a:spcAft>
              <a:buSzPct val="100000"/>
              <a:buChar char="○"/>
            </a:pPr>
            <a:r>
              <a:rPr lang="en" sz="4396"/>
              <a:t>Un único contador de programa</a:t>
            </a:r>
            <a:endParaRPr sz="4396"/>
          </a:p>
          <a:p>
            <a:pPr indent="-361217" lvl="1" marL="914400" rtl="0" algn="l">
              <a:lnSpc>
                <a:spcPct val="105000"/>
              </a:lnSpc>
              <a:spcBef>
                <a:spcPts val="0"/>
              </a:spcBef>
              <a:spcAft>
                <a:spcPts val="0"/>
              </a:spcAft>
              <a:buSzPct val="100000"/>
              <a:buChar char="○"/>
            </a:pPr>
            <a:r>
              <a:rPr lang="en" sz="4396"/>
              <a:t>Un Stack</a:t>
            </a:r>
            <a:endParaRPr sz="4396"/>
          </a:p>
          <a:p>
            <a:pPr indent="-361217" lvl="1" marL="914400" rtl="0" algn="l">
              <a:lnSpc>
                <a:spcPct val="105000"/>
              </a:lnSpc>
              <a:spcBef>
                <a:spcPts val="0"/>
              </a:spcBef>
              <a:spcAft>
                <a:spcPts val="0"/>
              </a:spcAft>
              <a:buSzPct val="100000"/>
              <a:buChar char="○"/>
            </a:pPr>
            <a:r>
              <a:rPr lang="en" sz="4396"/>
              <a:t>Un Conjunto de Registros</a:t>
            </a:r>
            <a:endParaRPr sz="4396"/>
          </a:p>
          <a:p>
            <a:pPr indent="-361217" lvl="1" marL="914400" rtl="0" algn="l">
              <a:lnSpc>
                <a:spcPct val="105000"/>
              </a:lnSpc>
              <a:spcBef>
                <a:spcPts val="0"/>
              </a:spcBef>
              <a:spcAft>
                <a:spcPts val="0"/>
              </a:spcAft>
              <a:buSzPct val="100000"/>
              <a:buChar char="○"/>
            </a:pPr>
            <a:r>
              <a:rPr lang="en" sz="4396"/>
              <a:t>Una sección de datos globales</a:t>
            </a:r>
            <a:endParaRPr sz="4396"/>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 Proceso</a:t>
            </a:r>
            <a:endParaRPr/>
          </a:p>
        </p:txBody>
      </p:sp>
      <p:sp>
        <p:nvSpPr>
          <p:cNvPr id="258" name="Google Shape;258;p37"/>
          <p:cNvSpPr txBox="1"/>
          <p:nvPr>
            <p:ph idx="1" type="body"/>
          </p:nvPr>
        </p:nvSpPr>
        <p:spPr>
          <a:xfrm>
            <a:off x="729450" y="535200"/>
            <a:ext cx="7688700" cy="43947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2866"/>
              <a:t>“Un </a:t>
            </a:r>
            <a:r>
              <a:rPr b="1" lang="en" sz="2866"/>
              <a:t>Proceso</a:t>
            </a:r>
            <a:r>
              <a:rPr lang="en" sz="2866"/>
              <a:t> es una entidad abstracta, definida por el Kernel, en la cual los recursos del sistema son asignados” [KER]</a:t>
            </a:r>
            <a:endParaRPr sz="2866"/>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8"/>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 Proceso: Virtualización</a:t>
            </a:r>
            <a:endParaRPr/>
          </a:p>
        </p:txBody>
      </p:sp>
      <p:sp>
        <p:nvSpPr>
          <p:cNvPr id="264" name="Google Shape;264;p38"/>
          <p:cNvSpPr txBox="1"/>
          <p:nvPr>
            <p:ph idx="1" type="body"/>
          </p:nvPr>
        </p:nvSpPr>
        <p:spPr>
          <a:xfrm>
            <a:off x="729450" y="613400"/>
            <a:ext cx="7688700" cy="4288200"/>
          </a:xfrm>
          <a:prstGeom prst="rect">
            <a:avLst/>
          </a:prstGeom>
        </p:spPr>
        <p:txBody>
          <a:bodyPr anchorCtr="0" anchor="t" bIns="91425" lIns="91425" spcFirstLastPara="1" rIns="91425" wrap="square" tIns="91425">
            <a:normAutofit/>
          </a:bodyPr>
          <a:lstStyle/>
          <a:p>
            <a:pPr indent="-410653" lvl="0" marL="457200" rtl="0" algn="l">
              <a:lnSpc>
                <a:spcPct val="105000"/>
              </a:lnSpc>
              <a:spcBef>
                <a:spcPts val="0"/>
              </a:spcBef>
              <a:spcAft>
                <a:spcPts val="0"/>
              </a:spcAft>
              <a:buSzPts val="2867"/>
              <a:buChar char="●"/>
            </a:pPr>
            <a:r>
              <a:rPr lang="en" sz="2866"/>
              <a:t>Virtualización</a:t>
            </a:r>
            <a:r>
              <a:rPr lang="en" sz="2866"/>
              <a:t> de Memoria</a:t>
            </a:r>
            <a:endParaRPr sz="2866"/>
          </a:p>
          <a:p>
            <a:pPr indent="0" lvl="0" marL="457200" rtl="0" algn="l">
              <a:lnSpc>
                <a:spcPct val="105000"/>
              </a:lnSpc>
              <a:spcBef>
                <a:spcPts val="0"/>
              </a:spcBef>
              <a:spcAft>
                <a:spcPts val="0"/>
              </a:spcAft>
              <a:buNone/>
            </a:pPr>
            <a:r>
              <a:t/>
            </a:r>
            <a:endParaRPr sz="2866"/>
          </a:p>
          <a:p>
            <a:pPr indent="-410653" lvl="0" marL="457200" rtl="0" algn="l">
              <a:lnSpc>
                <a:spcPct val="105000"/>
              </a:lnSpc>
              <a:spcBef>
                <a:spcPts val="0"/>
              </a:spcBef>
              <a:spcAft>
                <a:spcPts val="0"/>
              </a:spcAft>
              <a:buSzPts val="2867"/>
              <a:buChar char="●"/>
            </a:pPr>
            <a:r>
              <a:rPr lang="en" sz="2866"/>
              <a:t>Virtualización de Procesamiento</a:t>
            </a:r>
            <a:endParaRPr sz="2866"/>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9"/>
          <p:cNvSpPr txBox="1"/>
          <p:nvPr>
            <p:ph type="title"/>
          </p:nvPr>
        </p:nvSpPr>
        <p:spPr>
          <a:xfrm>
            <a:off x="7294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 Proceso: Virtualización de Memoria</a:t>
            </a:r>
            <a:endParaRPr/>
          </a:p>
        </p:txBody>
      </p:sp>
      <p:sp>
        <p:nvSpPr>
          <p:cNvPr id="270" name="Google Shape;270;p39"/>
          <p:cNvSpPr txBox="1"/>
          <p:nvPr>
            <p:ph idx="1" type="body"/>
          </p:nvPr>
        </p:nvSpPr>
        <p:spPr>
          <a:xfrm>
            <a:off x="132950" y="535200"/>
            <a:ext cx="4371900" cy="4550400"/>
          </a:xfrm>
          <a:prstGeom prst="rect">
            <a:avLst/>
          </a:prstGeom>
        </p:spPr>
        <p:txBody>
          <a:bodyPr anchorCtr="0" anchor="t" bIns="91425" lIns="91425" spcFirstLastPara="1" rIns="91425" wrap="square" tIns="91425">
            <a:normAutofit fontScale="55000"/>
          </a:bodyPr>
          <a:lstStyle/>
          <a:p>
            <a:pPr indent="0" lvl="0" marL="0" rtl="0" algn="l">
              <a:lnSpc>
                <a:spcPct val="105000"/>
              </a:lnSpc>
              <a:spcBef>
                <a:spcPts val="0"/>
              </a:spcBef>
              <a:spcAft>
                <a:spcPts val="0"/>
              </a:spcAft>
              <a:buNone/>
            </a:pPr>
            <a:r>
              <a:rPr lang="en" sz="2866"/>
              <a:t>La virtualización de memoria le hace creer al proceso que este tiene toda la memoria disponible para ser reservada y usada como si este estuviera siendo ejecutado sólo en la computadora (ilusión). Todos los procesos en Linux, está dividido en 4 segmentos:</a:t>
            </a:r>
            <a:endParaRPr sz="2866"/>
          </a:p>
          <a:p>
            <a:pPr indent="0" lvl="0" marL="0" rtl="0" algn="l">
              <a:lnSpc>
                <a:spcPct val="105000"/>
              </a:lnSpc>
              <a:spcBef>
                <a:spcPts val="0"/>
              </a:spcBef>
              <a:spcAft>
                <a:spcPts val="0"/>
              </a:spcAft>
              <a:buNone/>
            </a:pPr>
            <a:r>
              <a:t/>
            </a:r>
            <a:endParaRPr sz="2866"/>
          </a:p>
          <a:p>
            <a:pPr indent="0" lvl="0" marL="0" rtl="0" algn="l">
              <a:lnSpc>
                <a:spcPct val="105000"/>
              </a:lnSpc>
              <a:spcBef>
                <a:spcPts val="0"/>
              </a:spcBef>
              <a:spcAft>
                <a:spcPts val="0"/>
              </a:spcAft>
              <a:buNone/>
            </a:pPr>
            <a:r>
              <a:rPr b="1" lang="en" sz="2866"/>
              <a:t>Text</a:t>
            </a:r>
            <a:r>
              <a:rPr lang="en" sz="2866"/>
              <a:t>: Instrucciones del Programa.</a:t>
            </a:r>
            <a:endParaRPr sz="2866"/>
          </a:p>
          <a:p>
            <a:pPr indent="0" lvl="0" marL="0" rtl="0" algn="l">
              <a:lnSpc>
                <a:spcPct val="105000"/>
              </a:lnSpc>
              <a:spcBef>
                <a:spcPts val="0"/>
              </a:spcBef>
              <a:spcAft>
                <a:spcPts val="0"/>
              </a:spcAft>
              <a:buNone/>
            </a:pPr>
            <a:r>
              <a:rPr b="1" lang="en" sz="2866"/>
              <a:t>Data</a:t>
            </a:r>
            <a:r>
              <a:rPr lang="en" sz="2866"/>
              <a:t>: Variables Globales (extern o static en C)</a:t>
            </a:r>
            <a:endParaRPr sz="2866"/>
          </a:p>
          <a:p>
            <a:pPr indent="0" lvl="0" marL="0" rtl="0" algn="l">
              <a:lnSpc>
                <a:spcPct val="105000"/>
              </a:lnSpc>
              <a:spcBef>
                <a:spcPts val="0"/>
              </a:spcBef>
              <a:spcAft>
                <a:spcPts val="0"/>
              </a:spcAft>
              <a:buNone/>
            </a:pPr>
            <a:r>
              <a:rPr b="1" lang="en" sz="2866"/>
              <a:t>Heap</a:t>
            </a:r>
            <a:r>
              <a:rPr lang="en" sz="2866"/>
              <a:t>: Memoria Dinámica Alocable</a:t>
            </a:r>
            <a:endParaRPr sz="2866"/>
          </a:p>
          <a:p>
            <a:pPr indent="0" lvl="0" marL="0" rtl="0" algn="l">
              <a:lnSpc>
                <a:spcPct val="105000"/>
              </a:lnSpc>
              <a:spcBef>
                <a:spcPts val="0"/>
              </a:spcBef>
              <a:spcAft>
                <a:spcPts val="0"/>
              </a:spcAft>
              <a:buNone/>
            </a:pPr>
            <a:r>
              <a:rPr b="1" lang="en" sz="2866"/>
              <a:t>Stack</a:t>
            </a:r>
            <a:r>
              <a:rPr lang="en" sz="2866"/>
              <a:t>: Variable Locales y trace de llamadas</a:t>
            </a:r>
            <a:endParaRPr sz="2866"/>
          </a:p>
          <a:p>
            <a:pPr indent="0" lvl="0" marL="457200" rtl="0" algn="l">
              <a:lnSpc>
                <a:spcPct val="105000"/>
              </a:lnSpc>
              <a:spcBef>
                <a:spcPts val="0"/>
              </a:spcBef>
              <a:spcAft>
                <a:spcPts val="0"/>
              </a:spcAft>
              <a:buNone/>
            </a:pPr>
            <a:r>
              <a:t/>
            </a:r>
            <a:endParaRPr sz="2866"/>
          </a:p>
        </p:txBody>
      </p:sp>
      <p:pic>
        <p:nvPicPr>
          <p:cNvPr id="271" name="Google Shape;271;p39"/>
          <p:cNvPicPr preferRelativeResize="0"/>
          <p:nvPr/>
        </p:nvPicPr>
        <p:blipFill>
          <a:blip r:embed="rId3">
            <a:alphaModFix/>
          </a:blip>
          <a:stretch>
            <a:fillRect/>
          </a:stretch>
        </p:blipFill>
        <p:spPr>
          <a:xfrm>
            <a:off x="4338050" y="653475"/>
            <a:ext cx="4713723" cy="27780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ph idx="1" type="body"/>
          </p:nvPr>
        </p:nvSpPr>
        <p:spPr>
          <a:xfrm>
            <a:off x="0" y="4372550"/>
            <a:ext cx="4230300" cy="46050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358"/>
              <a:buNone/>
            </a:pPr>
            <a:r>
              <a:rPr b="1" lang="en" sz="1610">
                <a:solidFill>
                  <a:schemeClr val="dk2"/>
                </a:solidFill>
                <a:latin typeface="Raleway"/>
                <a:ea typeface="Raleway"/>
                <a:cs typeface="Raleway"/>
                <a:sym typeface="Raleway"/>
              </a:rPr>
              <a:t>El Proceso: Espacio de Direcciones</a:t>
            </a:r>
            <a:endParaRPr sz="1631"/>
          </a:p>
        </p:txBody>
      </p:sp>
      <p:pic>
        <p:nvPicPr>
          <p:cNvPr id="277" name="Google Shape;277;p40"/>
          <p:cNvPicPr preferRelativeResize="0"/>
          <p:nvPr/>
        </p:nvPicPr>
        <p:blipFill>
          <a:blip r:embed="rId3">
            <a:alphaModFix/>
          </a:blip>
          <a:stretch>
            <a:fillRect/>
          </a:stretch>
        </p:blipFill>
        <p:spPr>
          <a:xfrm>
            <a:off x="4460575" y="38850"/>
            <a:ext cx="4524850" cy="5065800"/>
          </a:xfrm>
          <a:prstGeom prst="rect">
            <a:avLst/>
          </a:prstGeom>
          <a:noFill/>
          <a:ln>
            <a:noFill/>
          </a:ln>
        </p:spPr>
      </p:pic>
      <p:sp>
        <p:nvSpPr>
          <p:cNvPr id="278" name="Google Shape;278;p40"/>
          <p:cNvSpPr txBox="1"/>
          <p:nvPr>
            <p:ph idx="1" type="body"/>
          </p:nvPr>
        </p:nvSpPr>
        <p:spPr>
          <a:xfrm>
            <a:off x="324275" y="38850"/>
            <a:ext cx="3906000" cy="4550400"/>
          </a:xfrm>
          <a:prstGeom prst="rect">
            <a:avLst/>
          </a:prstGeom>
        </p:spPr>
        <p:txBody>
          <a:bodyPr anchorCtr="0" anchor="ctr" bIns="91425" lIns="91425" spcFirstLastPara="1" rIns="91425" wrap="square" tIns="91425">
            <a:normAutofit fontScale="55000" lnSpcReduction="10000"/>
          </a:bodyPr>
          <a:lstStyle/>
          <a:p>
            <a:pPr indent="0" lvl="0" marL="0" rtl="0" algn="l">
              <a:lnSpc>
                <a:spcPct val="105000"/>
              </a:lnSpc>
              <a:spcBef>
                <a:spcPts val="0"/>
              </a:spcBef>
              <a:spcAft>
                <a:spcPts val="0"/>
              </a:spcAft>
              <a:buNone/>
            </a:pPr>
            <a:r>
              <a:rPr lang="en" sz="2866"/>
              <a:t>La virtualización de memoria le hace creer al proceso que este tiene toda la memoria disponible para ser reservada y usada como si este estuviera siendo ejecutado sólo en la computadora (ilusión). Todos los procesos en Linux, está dividido en 4 segmentos:</a:t>
            </a:r>
            <a:endParaRPr sz="2866"/>
          </a:p>
          <a:p>
            <a:pPr indent="0" lvl="0" marL="0" rtl="0" algn="l">
              <a:lnSpc>
                <a:spcPct val="105000"/>
              </a:lnSpc>
              <a:spcBef>
                <a:spcPts val="0"/>
              </a:spcBef>
              <a:spcAft>
                <a:spcPts val="0"/>
              </a:spcAft>
              <a:buNone/>
            </a:pPr>
            <a:r>
              <a:t/>
            </a:r>
            <a:endParaRPr sz="2866"/>
          </a:p>
          <a:p>
            <a:pPr indent="0" lvl="0" marL="0" rtl="0" algn="l">
              <a:lnSpc>
                <a:spcPct val="105000"/>
              </a:lnSpc>
              <a:spcBef>
                <a:spcPts val="0"/>
              </a:spcBef>
              <a:spcAft>
                <a:spcPts val="0"/>
              </a:spcAft>
              <a:buNone/>
            </a:pPr>
            <a:r>
              <a:rPr lang="en" sz="2866"/>
              <a:t>Text: Instrucciones del Programa.</a:t>
            </a:r>
            <a:endParaRPr sz="2866"/>
          </a:p>
          <a:p>
            <a:pPr indent="0" lvl="0" marL="0" rtl="0" algn="l">
              <a:lnSpc>
                <a:spcPct val="105000"/>
              </a:lnSpc>
              <a:spcBef>
                <a:spcPts val="0"/>
              </a:spcBef>
              <a:spcAft>
                <a:spcPts val="0"/>
              </a:spcAft>
              <a:buNone/>
            </a:pPr>
            <a:r>
              <a:rPr lang="en" sz="2866"/>
              <a:t>Data: Variables Globales (extern o static en C)</a:t>
            </a:r>
            <a:endParaRPr sz="2866"/>
          </a:p>
          <a:p>
            <a:pPr indent="0" lvl="0" marL="0" rtl="0" algn="l">
              <a:lnSpc>
                <a:spcPct val="105000"/>
              </a:lnSpc>
              <a:spcBef>
                <a:spcPts val="0"/>
              </a:spcBef>
              <a:spcAft>
                <a:spcPts val="0"/>
              </a:spcAft>
              <a:buNone/>
            </a:pPr>
            <a:r>
              <a:rPr lang="en" sz="2866"/>
              <a:t>Heap: Memoria Dinámica Alocable</a:t>
            </a:r>
            <a:endParaRPr sz="2866"/>
          </a:p>
          <a:p>
            <a:pPr indent="0" lvl="0" marL="0" rtl="0" algn="l">
              <a:lnSpc>
                <a:spcPct val="105000"/>
              </a:lnSpc>
              <a:spcBef>
                <a:spcPts val="0"/>
              </a:spcBef>
              <a:spcAft>
                <a:spcPts val="0"/>
              </a:spcAft>
              <a:buNone/>
            </a:pPr>
            <a:r>
              <a:rPr lang="en" sz="2866"/>
              <a:t>Stack: Variable Locales y trace de llamadas</a:t>
            </a:r>
            <a:endParaRPr sz="2866"/>
          </a:p>
          <a:p>
            <a:pPr indent="0" lvl="0" marL="457200" rtl="0" algn="l">
              <a:lnSpc>
                <a:spcPct val="105000"/>
              </a:lnSpc>
              <a:spcBef>
                <a:spcPts val="0"/>
              </a:spcBef>
              <a:spcAft>
                <a:spcPts val="0"/>
              </a:spcAft>
              <a:buNone/>
            </a:pPr>
            <a:r>
              <a:t/>
            </a:r>
            <a:endParaRPr sz="2866"/>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1"/>
          <p:cNvSpPr txBox="1"/>
          <p:nvPr>
            <p:ph idx="1" type="body"/>
          </p:nvPr>
        </p:nvSpPr>
        <p:spPr>
          <a:xfrm>
            <a:off x="0" y="4372550"/>
            <a:ext cx="4230300" cy="46050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358"/>
              <a:buNone/>
            </a:pPr>
            <a:r>
              <a:t/>
            </a:r>
            <a:endParaRPr sz="1631"/>
          </a:p>
        </p:txBody>
      </p:sp>
      <p:pic>
        <p:nvPicPr>
          <p:cNvPr id="284" name="Google Shape;284;p41"/>
          <p:cNvPicPr preferRelativeResize="0"/>
          <p:nvPr/>
        </p:nvPicPr>
        <p:blipFill>
          <a:blip r:embed="rId3">
            <a:alphaModFix/>
          </a:blip>
          <a:stretch>
            <a:fillRect/>
          </a:stretch>
        </p:blipFill>
        <p:spPr>
          <a:xfrm>
            <a:off x="344725" y="186175"/>
            <a:ext cx="3234540" cy="4067750"/>
          </a:xfrm>
          <a:prstGeom prst="rect">
            <a:avLst/>
          </a:prstGeom>
          <a:noFill/>
          <a:ln>
            <a:noFill/>
          </a:ln>
        </p:spPr>
      </p:pic>
      <p:pic>
        <p:nvPicPr>
          <p:cNvPr id="285" name="Google Shape;285;p41"/>
          <p:cNvPicPr preferRelativeResize="0"/>
          <p:nvPr/>
        </p:nvPicPr>
        <p:blipFill>
          <a:blip r:embed="rId4">
            <a:alphaModFix/>
          </a:blip>
          <a:stretch>
            <a:fillRect/>
          </a:stretch>
        </p:blipFill>
        <p:spPr>
          <a:xfrm>
            <a:off x="4056300" y="84875"/>
            <a:ext cx="3387738"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7294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 Programa </a:t>
            </a:r>
            <a:endParaRPr/>
          </a:p>
        </p:txBody>
      </p:sp>
      <p:sp>
        <p:nvSpPr>
          <p:cNvPr id="77" name="Google Shape;77;p15"/>
          <p:cNvSpPr txBox="1"/>
          <p:nvPr>
            <p:ph idx="1" type="body"/>
          </p:nvPr>
        </p:nvSpPr>
        <p:spPr>
          <a:xfrm>
            <a:off x="729450" y="680925"/>
            <a:ext cx="7688700" cy="3659100"/>
          </a:xfrm>
          <a:prstGeom prst="rect">
            <a:avLst/>
          </a:prstGeom>
        </p:spPr>
        <p:txBody>
          <a:bodyPr anchorCtr="0" anchor="t" bIns="91425" lIns="91425" spcFirstLastPara="1" rIns="91425" wrap="square" tIns="91425">
            <a:noAutofit/>
          </a:bodyPr>
          <a:lstStyle/>
          <a:p>
            <a:pPr indent="-325120" lvl="0" marL="457200" rtl="0" algn="l">
              <a:spcBef>
                <a:spcPts val="1200"/>
              </a:spcBef>
              <a:spcAft>
                <a:spcPts val="0"/>
              </a:spcAft>
              <a:buClr>
                <a:srgbClr val="000000"/>
              </a:buClr>
              <a:buSzPts val="1520"/>
              <a:buFont typeface="Arial"/>
              <a:buAutoNum type="arabicPeriod"/>
            </a:pPr>
            <a:r>
              <a:rPr lang="en" sz="1660"/>
              <a:t>Programador edita código fuente</a:t>
            </a:r>
            <a:endParaRPr sz="1660"/>
          </a:p>
          <a:p>
            <a:pPr indent="0" lvl="0" marL="457200" rtl="0" algn="l">
              <a:spcBef>
                <a:spcPts val="1200"/>
              </a:spcBef>
              <a:spcAft>
                <a:spcPts val="0"/>
              </a:spcAft>
              <a:buSzPts val="770"/>
              <a:buNone/>
            </a:pPr>
            <a:r>
              <a:t/>
            </a:r>
            <a:endParaRPr sz="1660"/>
          </a:p>
          <a:p>
            <a:pPr indent="-325120" lvl="0" marL="457200" rtl="0" algn="l">
              <a:spcBef>
                <a:spcPts val="1200"/>
              </a:spcBef>
              <a:spcAft>
                <a:spcPts val="0"/>
              </a:spcAft>
              <a:buClr>
                <a:srgbClr val="000000"/>
              </a:buClr>
              <a:buSzPts val="1520"/>
              <a:buFont typeface="Arial"/>
              <a:buAutoNum type="arabicPeriod"/>
            </a:pPr>
            <a:r>
              <a:rPr lang="en" sz="1660"/>
              <a:t>El compilador compila el source code en una secuencia de instrucciones de máquina y datos llamada.</a:t>
            </a:r>
            <a:endParaRPr sz="1660"/>
          </a:p>
          <a:p>
            <a:pPr indent="0" lvl="0" marL="457200" rtl="0" algn="l">
              <a:spcBef>
                <a:spcPts val="1200"/>
              </a:spcBef>
              <a:spcAft>
                <a:spcPts val="0"/>
              </a:spcAft>
              <a:buSzPts val="770"/>
              <a:buNone/>
            </a:pPr>
            <a:r>
              <a:t/>
            </a:r>
            <a:endParaRPr sz="1660"/>
          </a:p>
          <a:p>
            <a:pPr indent="-325120" lvl="0" marL="457200" rtl="0" algn="l">
              <a:spcBef>
                <a:spcPts val="1200"/>
              </a:spcBef>
              <a:spcAft>
                <a:spcPts val="0"/>
              </a:spcAft>
              <a:buClr>
                <a:srgbClr val="000000"/>
              </a:buClr>
              <a:buSzPts val="1520"/>
              <a:buFont typeface="Arial"/>
              <a:buAutoNum type="arabicPeriod"/>
            </a:pPr>
            <a:r>
              <a:rPr lang="en" sz="1660"/>
              <a:t>El compilador genera esa secuencia y posteriormente se guarda en disco: programa ejecutable.</a:t>
            </a:r>
            <a:endParaRPr sz="1660"/>
          </a:p>
          <a:p>
            <a:pPr indent="0" lvl="0" marL="0" rtl="0" algn="l">
              <a:spcBef>
                <a:spcPts val="1200"/>
              </a:spcBef>
              <a:spcAft>
                <a:spcPts val="1200"/>
              </a:spcAft>
              <a:buSzPts val="770"/>
              <a:buNone/>
            </a:pPr>
            <a:r>
              <a:t/>
            </a:r>
            <a:endParaRPr sz="91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2"/>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fontScale="92500"/>
          </a:bodyPr>
          <a:lstStyle/>
          <a:p>
            <a:pPr indent="0" lvl="0" marL="0" rtl="0" algn="ctr">
              <a:spcBef>
                <a:spcPts val="0"/>
              </a:spcBef>
              <a:spcAft>
                <a:spcPts val="0"/>
              </a:spcAft>
              <a:buNone/>
            </a:pPr>
            <a:r>
              <a:rPr lang="en" sz="1600"/>
              <a:t>Todos los procesos </a:t>
            </a:r>
            <a:r>
              <a:rPr lang="en" sz="1600"/>
              <a:t>tienen</a:t>
            </a:r>
            <a:r>
              <a:rPr lang="en" sz="1600"/>
              <a:t> la misma estructura del Address Space</a:t>
            </a:r>
            <a:endParaRPr sz="1600"/>
          </a:p>
        </p:txBody>
      </p:sp>
      <p:pic>
        <p:nvPicPr>
          <p:cNvPr id="291" name="Google Shape;291;p42"/>
          <p:cNvPicPr preferRelativeResize="0"/>
          <p:nvPr/>
        </p:nvPicPr>
        <p:blipFill>
          <a:blip r:embed="rId3">
            <a:alphaModFix/>
          </a:blip>
          <a:stretch>
            <a:fillRect/>
          </a:stretch>
        </p:blipFill>
        <p:spPr>
          <a:xfrm>
            <a:off x="1534963" y="165750"/>
            <a:ext cx="6074067" cy="40677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3"/>
          <p:cNvSpPr txBox="1"/>
          <p:nvPr>
            <p:ph idx="1" type="body"/>
          </p:nvPr>
        </p:nvSpPr>
        <p:spPr>
          <a:xfrm>
            <a:off x="729450" y="1348600"/>
            <a:ext cx="7954500" cy="3607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Uno de estos mecanismos es denominado </a:t>
            </a:r>
            <a:r>
              <a:rPr b="1" lang="en" sz="1700"/>
              <a:t>Memoria Virtua</a:t>
            </a:r>
            <a:r>
              <a:rPr lang="en" sz="1700"/>
              <a:t>l, la memoria virtual es una </a:t>
            </a:r>
            <a:r>
              <a:rPr lang="en" sz="1700"/>
              <a:t>abstracción</a:t>
            </a:r>
            <a:r>
              <a:rPr lang="en" sz="1700"/>
              <a:t> por la cual la memoria física puede ser compartida por diversos procesos.</a:t>
            </a:r>
            <a:endParaRPr sz="1700"/>
          </a:p>
          <a:p>
            <a:pPr indent="0" lvl="0" marL="457200" rtl="0" algn="l">
              <a:spcBef>
                <a:spcPts val="100"/>
              </a:spcBef>
              <a:spcAft>
                <a:spcPts val="0"/>
              </a:spcAft>
              <a:buNone/>
            </a:pPr>
            <a:r>
              <a:t/>
            </a:r>
            <a:endParaRPr sz="1700"/>
          </a:p>
          <a:p>
            <a:pPr indent="-336550" lvl="0" marL="457200" rtl="0" algn="l">
              <a:spcBef>
                <a:spcPts val="100"/>
              </a:spcBef>
              <a:spcAft>
                <a:spcPts val="0"/>
              </a:spcAft>
              <a:buSzPts val="1700"/>
              <a:buChar char="●"/>
            </a:pPr>
            <a:r>
              <a:rPr lang="en" sz="1700"/>
              <a:t>Un componente clave de la memoria virtual son las</a:t>
            </a:r>
            <a:r>
              <a:rPr b="1" lang="en" sz="1700"/>
              <a:t> direcciones virtuales</a:t>
            </a:r>
            <a:r>
              <a:rPr lang="en" sz="1700"/>
              <a:t>, con las direcciones virtuales, para cada proceso su memoria inicia en el mismo lugar, la dirección 0.</a:t>
            </a:r>
            <a:endParaRPr sz="1700"/>
          </a:p>
          <a:p>
            <a:pPr indent="0" lvl="0" marL="457200" rtl="0" algn="l">
              <a:spcBef>
                <a:spcPts val="100"/>
              </a:spcBef>
              <a:spcAft>
                <a:spcPts val="0"/>
              </a:spcAft>
              <a:buNone/>
            </a:pPr>
            <a:r>
              <a:t/>
            </a:r>
            <a:endParaRPr sz="1700"/>
          </a:p>
          <a:p>
            <a:pPr indent="-336550" lvl="0" marL="457200" rtl="0" algn="l">
              <a:spcBef>
                <a:spcPts val="100"/>
              </a:spcBef>
              <a:spcAft>
                <a:spcPts val="0"/>
              </a:spcAft>
              <a:buSzPts val="1700"/>
              <a:buChar char="●"/>
            </a:pPr>
            <a:r>
              <a:rPr lang="en" sz="1700"/>
              <a:t>Cada proceso piensa que tiene toda la memoria de la computadora para </a:t>
            </a:r>
            <a:r>
              <a:rPr lang="en" sz="1700"/>
              <a:t>sí mismo</a:t>
            </a:r>
            <a:r>
              <a:rPr lang="en" sz="1700"/>
              <a:t>, si bien obviamente esto en la realidad no sucede. El hardware traduce la dirección virtual a una dirección física de memoria.</a:t>
            </a:r>
            <a:endParaRPr sz="1700"/>
          </a:p>
        </p:txBody>
      </p:sp>
      <p:sp>
        <p:nvSpPr>
          <p:cNvPr id="297" name="Google Shape;297;p43"/>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Virtualización de Memoria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Virtualización de Memoria</a:t>
            </a:r>
            <a:endParaRPr sz="2000"/>
          </a:p>
        </p:txBody>
      </p:sp>
      <p:pic>
        <p:nvPicPr>
          <p:cNvPr id="303" name="Google Shape;303;p44"/>
          <p:cNvPicPr preferRelativeResize="0"/>
          <p:nvPr/>
        </p:nvPicPr>
        <p:blipFill>
          <a:blip r:embed="rId3">
            <a:alphaModFix/>
          </a:blip>
          <a:stretch>
            <a:fillRect/>
          </a:stretch>
        </p:blipFill>
        <p:spPr>
          <a:xfrm>
            <a:off x="666150" y="0"/>
            <a:ext cx="4383250" cy="4564950"/>
          </a:xfrm>
          <a:prstGeom prst="rect">
            <a:avLst/>
          </a:prstGeom>
          <a:noFill/>
          <a:ln>
            <a:noFill/>
          </a:ln>
        </p:spPr>
      </p:pic>
      <p:pic>
        <p:nvPicPr>
          <p:cNvPr id="304" name="Google Shape;304;p44"/>
          <p:cNvPicPr preferRelativeResize="0"/>
          <p:nvPr/>
        </p:nvPicPr>
        <p:blipFill>
          <a:blip r:embed="rId4">
            <a:alphaModFix/>
          </a:blip>
          <a:stretch>
            <a:fillRect/>
          </a:stretch>
        </p:blipFill>
        <p:spPr>
          <a:xfrm>
            <a:off x="5883025" y="577253"/>
            <a:ext cx="3039675" cy="3039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Se traduce una Dirección Virtual (emitida por la CPU) en una Dirección Física (la memoria). Este mapeo se realiza por hardware, más específicamente por Memory Management Unit (MMU).</a:t>
            </a:r>
            <a:endParaRPr/>
          </a:p>
        </p:txBody>
      </p:sp>
      <p:sp>
        <p:nvSpPr>
          <p:cNvPr id="310" name="Google Shape;310;p45"/>
          <p:cNvSpPr txBox="1"/>
          <p:nvPr>
            <p:ph type="title"/>
          </p:nvPr>
        </p:nvSpPr>
        <p:spPr>
          <a:xfrm>
            <a:off x="7294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Traducción de Direcciones</a:t>
            </a:r>
            <a:endParaRPr/>
          </a:p>
        </p:txBody>
      </p:sp>
      <p:pic>
        <p:nvPicPr>
          <p:cNvPr id="311" name="Google Shape;311;p45"/>
          <p:cNvPicPr preferRelativeResize="0"/>
          <p:nvPr/>
        </p:nvPicPr>
        <p:blipFill>
          <a:blip r:embed="rId3">
            <a:alphaModFix/>
          </a:blip>
          <a:stretch>
            <a:fillRect/>
          </a:stretch>
        </p:blipFill>
        <p:spPr>
          <a:xfrm>
            <a:off x="1282913" y="3064825"/>
            <a:ext cx="6581775" cy="876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6"/>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1700"/>
              <a:t>Commodore 64</a:t>
            </a:r>
            <a:endParaRPr sz="1700"/>
          </a:p>
        </p:txBody>
      </p:sp>
      <p:pic>
        <p:nvPicPr>
          <p:cNvPr id="317" name="Google Shape;317;p46"/>
          <p:cNvPicPr preferRelativeResize="0"/>
          <p:nvPr/>
        </p:nvPicPr>
        <p:blipFill>
          <a:blip r:embed="rId3">
            <a:alphaModFix/>
          </a:blip>
          <a:stretch>
            <a:fillRect/>
          </a:stretch>
        </p:blipFill>
        <p:spPr>
          <a:xfrm>
            <a:off x="794713" y="112325"/>
            <a:ext cx="7557882" cy="40677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7"/>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La MMU Dentro del Procesador</a:t>
            </a:r>
            <a:endParaRPr/>
          </a:p>
        </p:txBody>
      </p:sp>
      <p:pic>
        <p:nvPicPr>
          <p:cNvPr id="323" name="Google Shape;323;p47"/>
          <p:cNvPicPr preferRelativeResize="0"/>
          <p:nvPr/>
        </p:nvPicPr>
        <p:blipFill>
          <a:blip r:embed="rId3">
            <a:alphaModFix/>
          </a:blip>
          <a:stretch>
            <a:fillRect/>
          </a:stretch>
        </p:blipFill>
        <p:spPr>
          <a:xfrm>
            <a:off x="2110450" y="72225"/>
            <a:ext cx="4923101" cy="40677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8"/>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329" name="Google Shape;329;p48"/>
          <p:cNvPicPr preferRelativeResize="0"/>
          <p:nvPr/>
        </p:nvPicPr>
        <p:blipFill>
          <a:blip r:embed="rId3">
            <a:alphaModFix/>
          </a:blip>
          <a:stretch>
            <a:fillRect/>
          </a:stretch>
        </p:blipFill>
        <p:spPr>
          <a:xfrm>
            <a:off x="2667000" y="192475"/>
            <a:ext cx="3810000" cy="3810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9"/>
          <p:cNvSpPr txBox="1"/>
          <p:nvPr>
            <p:ph idx="1" type="body"/>
          </p:nvPr>
        </p:nvSpPr>
        <p:spPr>
          <a:xfrm>
            <a:off x="727800" y="1561000"/>
            <a:ext cx="3774300" cy="32823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sz="1800"/>
              <a:t>La virtualización de procesamiento es la forma de virtualización más primitiva,</a:t>
            </a:r>
            <a:r>
              <a:rPr b="1" lang="en" sz="1800"/>
              <a:t> consiste en dar la ilusión de la existencia de un único procesador para cualquier programa que requiera de su uso.</a:t>
            </a:r>
            <a:endParaRPr b="1" sz="1800"/>
          </a:p>
        </p:txBody>
      </p:sp>
      <p:sp>
        <p:nvSpPr>
          <p:cNvPr id="335" name="Google Shape;335;p49"/>
          <p:cNvSpPr txBox="1"/>
          <p:nvPr>
            <p:ph type="title"/>
          </p:nvPr>
        </p:nvSpPr>
        <p:spPr>
          <a:xfrm>
            <a:off x="727800" y="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Virtualización de Procesador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6" name="Google Shape;336;p49"/>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fontScale="70000"/>
          </a:bodyPr>
          <a:lstStyle/>
          <a:p>
            <a:pPr indent="0" lvl="0" marL="0" rtl="0" algn="l">
              <a:spcBef>
                <a:spcPts val="0"/>
              </a:spcBef>
              <a:spcAft>
                <a:spcPts val="0"/>
              </a:spcAft>
              <a:buNone/>
            </a:pPr>
            <a:r>
              <a:rPr lang="en" sz="1700"/>
              <a:t>El SO crea esta ilusión mediante la virtualización de la CPU a través del kernel.</a:t>
            </a:r>
            <a:endParaRPr sz="1700"/>
          </a:p>
        </p:txBody>
      </p:sp>
      <p:pic>
        <p:nvPicPr>
          <p:cNvPr id="342" name="Google Shape;342;p50"/>
          <p:cNvPicPr preferRelativeResize="0"/>
          <p:nvPr/>
        </p:nvPicPr>
        <p:blipFill>
          <a:blip r:embed="rId3">
            <a:alphaModFix/>
          </a:blip>
          <a:stretch>
            <a:fillRect/>
          </a:stretch>
        </p:blipFill>
        <p:spPr>
          <a:xfrm>
            <a:off x="1947863" y="1114300"/>
            <a:ext cx="5248275" cy="2676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1"/>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348" name="Google Shape;348;p51"/>
          <p:cNvPicPr preferRelativeResize="0"/>
          <p:nvPr/>
        </p:nvPicPr>
        <p:blipFill>
          <a:blip r:embed="rId3">
            <a:alphaModFix/>
          </a:blip>
          <a:stretch>
            <a:fillRect/>
          </a:stretch>
        </p:blipFill>
        <p:spPr>
          <a:xfrm>
            <a:off x="1314700" y="1042988"/>
            <a:ext cx="5715000" cy="3057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 Programa: </a:t>
            </a:r>
            <a:r>
              <a:rPr lang="en"/>
              <a:t>Edición</a:t>
            </a:r>
            <a:endParaRPr/>
          </a:p>
        </p:txBody>
      </p:sp>
      <p:sp>
        <p:nvSpPr>
          <p:cNvPr id="83" name="Google Shape;83;p16"/>
          <p:cNvSpPr txBox="1"/>
          <p:nvPr>
            <p:ph idx="1" type="body"/>
          </p:nvPr>
        </p:nvSpPr>
        <p:spPr>
          <a:xfrm>
            <a:off x="446275" y="535200"/>
            <a:ext cx="5544300" cy="266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#include&lt;stdio.h&gt;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#define FORMAT_STRING “%s”</a:t>
            </a:r>
            <a:endParaRPr/>
          </a:p>
          <a:p>
            <a:pPr indent="0" lvl="0" marL="0" rtl="0" algn="l">
              <a:spcBef>
                <a:spcPts val="0"/>
              </a:spcBef>
              <a:spcAft>
                <a:spcPts val="0"/>
              </a:spcAft>
              <a:buNone/>
            </a:pPr>
            <a:r>
              <a:rPr lang="en"/>
              <a:t>#define MESSAGE      “Hello , World\n”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a:t>
            </a:r>
            <a:r>
              <a:rPr lang="en"/>
              <a:t>nt main(){</a:t>
            </a:r>
            <a:endParaRPr/>
          </a:p>
          <a:p>
            <a:pPr indent="0" lvl="0" marL="0" rtl="0" algn="l">
              <a:spcBef>
                <a:spcPts val="0"/>
              </a:spcBef>
              <a:spcAft>
                <a:spcPts val="0"/>
              </a:spcAft>
              <a:buNone/>
            </a:pPr>
            <a:r>
              <a:rPr lang="en"/>
              <a:t>	printf(FORMAR_STRING,MESSAGE);</a:t>
            </a:r>
            <a:endParaRPr/>
          </a:p>
          <a:p>
            <a:pPr indent="0" lvl="0" marL="0" rtl="0" algn="l">
              <a:spcBef>
                <a:spcPts val="0"/>
              </a:spcBef>
              <a:spcAft>
                <a:spcPts val="0"/>
              </a:spcAft>
              <a:buNone/>
            </a:pPr>
            <a:r>
              <a:rPr lang="en"/>
              <a:t>	</a:t>
            </a:r>
            <a:r>
              <a:rPr lang="en"/>
              <a:t>return</a:t>
            </a:r>
            <a:r>
              <a:rPr lang="en"/>
              <a:t> 0;</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a:t>
            </a:r>
            <a:endParaRPr/>
          </a:p>
        </p:txBody>
      </p:sp>
      <p:pic>
        <p:nvPicPr>
          <p:cNvPr id="84" name="Google Shape;84;p16"/>
          <p:cNvPicPr preferRelativeResize="0"/>
          <p:nvPr/>
        </p:nvPicPr>
        <p:blipFill>
          <a:blip r:embed="rId3">
            <a:alphaModFix/>
          </a:blip>
          <a:stretch>
            <a:fillRect/>
          </a:stretch>
        </p:blipFill>
        <p:spPr>
          <a:xfrm>
            <a:off x="3829075" y="3404900"/>
            <a:ext cx="5267726" cy="1738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2"/>
          <p:cNvSpPr txBox="1"/>
          <p:nvPr>
            <p:ph idx="1" type="body"/>
          </p:nvPr>
        </p:nvSpPr>
        <p:spPr>
          <a:xfrm>
            <a:off x="729450" y="1379975"/>
            <a:ext cx="7688700" cy="3549900"/>
          </a:xfrm>
          <a:prstGeom prst="rect">
            <a:avLst/>
          </a:prstGeom>
        </p:spPr>
        <p:txBody>
          <a:bodyPr anchorCtr="0" anchor="t" bIns="91425" lIns="91425" spcFirstLastPara="1" rIns="91425" wrap="square" tIns="91425">
            <a:noAutofit/>
          </a:bodyPr>
          <a:lstStyle/>
          <a:p>
            <a:pPr indent="-349250" lvl="0" marL="457200" rtl="0" algn="l">
              <a:lnSpc>
                <a:spcPct val="105000"/>
              </a:lnSpc>
              <a:spcBef>
                <a:spcPts val="0"/>
              </a:spcBef>
              <a:spcAft>
                <a:spcPts val="0"/>
              </a:spcAft>
              <a:buSzPts val="1900"/>
              <a:buChar char="●"/>
            </a:pPr>
            <a:r>
              <a:rPr lang="en" sz="1900"/>
              <a:t>El </a:t>
            </a:r>
            <a:r>
              <a:rPr b="1" lang="en" sz="1900"/>
              <a:t>contexto</a:t>
            </a:r>
            <a:r>
              <a:rPr lang="en" sz="1900"/>
              <a:t> de un proceso </a:t>
            </a:r>
            <a:r>
              <a:rPr b="1" lang="en" sz="1900"/>
              <a:t>es la información necesaria para describir al proceso</a:t>
            </a:r>
            <a:r>
              <a:rPr lang="en" sz="1900"/>
              <a:t>. </a:t>
            </a:r>
            <a:endParaRPr sz="1900"/>
          </a:p>
          <a:p>
            <a:pPr indent="-349250" lvl="0" marL="457200" rtl="0" algn="l">
              <a:lnSpc>
                <a:spcPct val="105000"/>
              </a:lnSpc>
              <a:spcBef>
                <a:spcPts val="0"/>
              </a:spcBef>
              <a:spcAft>
                <a:spcPts val="0"/>
              </a:spcAft>
              <a:buSzPts val="1900"/>
              <a:buChar char="●"/>
            </a:pPr>
            <a:r>
              <a:rPr lang="en" sz="1900"/>
              <a:t>Cada proceso posee un contexto.</a:t>
            </a:r>
            <a:endParaRPr sz="1900"/>
          </a:p>
          <a:p>
            <a:pPr indent="-349250" lvl="0" marL="457200" rtl="0" algn="l">
              <a:lnSpc>
                <a:spcPct val="105000"/>
              </a:lnSpc>
              <a:spcBef>
                <a:spcPts val="0"/>
              </a:spcBef>
              <a:spcAft>
                <a:spcPts val="0"/>
              </a:spcAft>
              <a:buSzPts val="1900"/>
              <a:buChar char="●"/>
            </a:pPr>
            <a:r>
              <a:rPr lang="en" sz="1900"/>
              <a:t>Según bach:” el contexto de un proceso comprende, el contenido del address space, el contenido de los registros de hardware y las estructuras de datos que pertenecen al kernel relacionadas con el proceso” .</a:t>
            </a:r>
            <a:endParaRPr sz="1900"/>
          </a:p>
          <a:p>
            <a:pPr indent="-349250" lvl="0" marL="457200" rtl="0" algn="l">
              <a:lnSpc>
                <a:spcPct val="105000"/>
              </a:lnSpc>
              <a:spcBef>
                <a:spcPts val="0"/>
              </a:spcBef>
              <a:spcAft>
                <a:spcPts val="0"/>
              </a:spcAft>
              <a:buSzPts val="1900"/>
              <a:buChar char="●"/>
            </a:pPr>
            <a:r>
              <a:rPr lang="en" sz="1900"/>
              <a:t>El contexto de un proceso es la unión de:</a:t>
            </a:r>
            <a:endParaRPr sz="1900"/>
          </a:p>
          <a:p>
            <a:pPr indent="-349250" lvl="1" marL="914400" rtl="0" algn="l">
              <a:lnSpc>
                <a:spcPct val="105000"/>
              </a:lnSpc>
              <a:spcBef>
                <a:spcPts val="0"/>
              </a:spcBef>
              <a:spcAft>
                <a:spcPts val="0"/>
              </a:spcAft>
              <a:buSzPts val="1900"/>
              <a:buChar char="○"/>
            </a:pPr>
            <a:r>
              <a:rPr lang="en" sz="1900"/>
              <a:t>User-level context</a:t>
            </a:r>
            <a:endParaRPr sz="1900"/>
          </a:p>
          <a:p>
            <a:pPr indent="-349250" lvl="1" marL="914400" rtl="0" algn="l">
              <a:lnSpc>
                <a:spcPct val="105000"/>
              </a:lnSpc>
              <a:spcBef>
                <a:spcPts val="0"/>
              </a:spcBef>
              <a:spcAft>
                <a:spcPts val="0"/>
              </a:spcAft>
              <a:buSzPts val="1900"/>
              <a:buChar char="○"/>
            </a:pPr>
            <a:r>
              <a:rPr lang="en" sz="1900"/>
              <a:t>Register context</a:t>
            </a:r>
            <a:endParaRPr sz="1900"/>
          </a:p>
          <a:p>
            <a:pPr indent="-349250" lvl="1" marL="914400" rtl="0" algn="l">
              <a:lnSpc>
                <a:spcPct val="105000"/>
              </a:lnSpc>
              <a:spcBef>
                <a:spcPts val="0"/>
              </a:spcBef>
              <a:spcAft>
                <a:spcPts val="0"/>
              </a:spcAft>
              <a:buSzPts val="1900"/>
              <a:buChar char="○"/>
            </a:pPr>
            <a:r>
              <a:rPr lang="en" sz="1900"/>
              <a:t>System-level context </a:t>
            </a:r>
            <a:endParaRPr sz="1900"/>
          </a:p>
        </p:txBody>
      </p:sp>
      <p:sp>
        <p:nvSpPr>
          <p:cNvPr id="354" name="Google Shape;354;p52"/>
          <p:cNvSpPr txBox="1"/>
          <p:nvPr>
            <p:ph type="title"/>
          </p:nvPr>
        </p:nvSpPr>
        <p:spPr>
          <a:xfrm>
            <a:off x="729450" y="-483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Proceso: El Contexto</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3"/>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360" name="Google Shape;360;p53"/>
          <p:cNvPicPr preferRelativeResize="0"/>
          <p:nvPr/>
        </p:nvPicPr>
        <p:blipFill>
          <a:blip r:embed="rId3">
            <a:alphaModFix/>
          </a:blip>
          <a:stretch>
            <a:fillRect/>
          </a:stretch>
        </p:blipFill>
        <p:spPr>
          <a:xfrm>
            <a:off x="1329488" y="304800"/>
            <a:ext cx="6485026" cy="406775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4"/>
          <p:cNvSpPr txBox="1"/>
          <p:nvPr>
            <p:ph idx="1" type="body"/>
          </p:nvPr>
        </p:nvSpPr>
        <p:spPr>
          <a:xfrm>
            <a:off x="729450" y="1348600"/>
            <a:ext cx="7688700" cy="3581100"/>
          </a:xfrm>
          <a:prstGeom prst="rect">
            <a:avLst/>
          </a:prstGeom>
        </p:spPr>
        <p:txBody>
          <a:bodyPr anchorCtr="0" anchor="t" bIns="91425" lIns="91425" spcFirstLastPara="1" rIns="91425" wrap="square" tIns="91425">
            <a:noAutofit/>
          </a:bodyPr>
          <a:lstStyle/>
          <a:p>
            <a:pPr indent="-330200" lvl="0" marL="457200" rtl="0" algn="l">
              <a:lnSpc>
                <a:spcPct val="105000"/>
              </a:lnSpc>
              <a:spcBef>
                <a:spcPts val="0"/>
              </a:spcBef>
              <a:spcAft>
                <a:spcPts val="0"/>
              </a:spcAft>
              <a:buSzPts val="1600"/>
              <a:buChar char="●"/>
            </a:pPr>
            <a:r>
              <a:rPr lang="en" sz="1600"/>
              <a:t>Consiste en las Secciones</a:t>
            </a:r>
            <a:endParaRPr sz="1600"/>
          </a:p>
          <a:p>
            <a:pPr indent="-330200" lvl="1" marL="914400" rtl="0" algn="l">
              <a:lnSpc>
                <a:spcPct val="105000"/>
              </a:lnSpc>
              <a:spcBef>
                <a:spcPts val="0"/>
              </a:spcBef>
              <a:spcAft>
                <a:spcPts val="0"/>
              </a:spcAft>
              <a:buSzPts val="1600"/>
              <a:buChar char="○"/>
            </a:pPr>
            <a:r>
              <a:rPr lang="en" sz="1600"/>
              <a:t>Text</a:t>
            </a:r>
            <a:endParaRPr sz="1600"/>
          </a:p>
          <a:p>
            <a:pPr indent="-330200" lvl="1" marL="914400" rtl="0" algn="l">
              <a:lnSpc>
                <a:spcPct val="105000"/>
              </a:lnSpc>
              <a:spcBef>
                <a:spcPts val="0"/>
              </a:spcBef>
              <a:spcAft>
                <a:spcPts val="0"/>
              </a:spcAft>
              <a:buSzPts val="1600"/>
              <a:buChar char="○"/>
            </a:pPr>
            <a:r>
              <a:rPr lang="en" sz="1600"/>
              <a:t>Data</a:t>
            </a:r>
            <a:endParaRPr sz="1600"/>
          </a:p>
          <a:p>
            <a:pPr indent="-330200" lvl="1" marL="914400" rtl="0" algn="l">
              <a:lnSpc>
                <a:spcPct val="105000"/>
              </a:lnSpc>
              <a:spcBef>
                <a:spcPts val="0"/>
              </a:spcBef>
              <a:spcAft>
                <a:spcPts val="0"/>
              </a:spcAft>
              <a:buSzPts val="1600"/>
              <a:buChar char="○"/>
            </a:pPr>
            <a:r>
              <a:rPr lang="en" sz="1600"/>
              <a:t>Stack</a:t>
            </a:r>
            <a:endParaRPr sz="1600"/>
          </a:p>
          <a:p>
            <a:pPr indent="-330200" lvl="1" marL="914400" rtl="0" algn="l">
              <a:lnSpc>
                <a:spcPct val="105000"/>
              </a:lnSpc>
              <a:spcBef>
                <a:spcPts val="0"/>
              </a:spcBef>
              <a:spcAft>
                <a:spcPts val="0"/>
              </a:spcAft>
              <a:buSzPts val="1600"/>
              <a:buChar char="○"/>
            </a:pPr>
            <a:r>
              <a:rPr lang="en" sz="1600"/>
              <a:t>Heap</a:t>
            </a:r>
            <a:endParaRPr sz="1600"/>
          </a:p>
          <a:p>
            <a:pPr indent="0" lvl="0" marL="914400" rtl="0" algn="l">
              <a:lnSpc>
                <a:spcPct val="105000"/>
              </a:lnSpc>
              <a:spcBef>
                <a:spcPts val="1200"/>
              </a:spcBef>
              <a:spcAft>
                <a:spcPts val="1200"/>
              </a:spcAft>
              <a:buNone/>
            </a:pPr>
            <a:r>
              <a:t/>
            </a:r>
            <a:endParaRPr sz="1600"/>
          </a:p>
        </p:txBody>
      </p:sp>
      <p:sp>
        <p:nvSpPr>
          <p:cNvPr id="366" name="Google Shape;366;p54"/>
          <p:cNvSpPr txBox="1"/>
          <p:nvPr>
            <p:ph type="title"/>
          </p:nvPr>
        </p:nvSpPr>
        <p:spPr>
          <a:xfrm>
            <a:off x="7294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Proceso: El Contexto User-level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5"/>
          <p:cNvSpPr txBox="1"/>
          <p:nvPr>
            <p:ph idx="1" type="body"/>
          </p:nvPr>
        </p:nvSpPr>
        <p:spPr>
          <a:xfrm>
            <a:off x="729450" y="1330575"/>
            <a:ext cx="7688700" cy="2850900"/>
          </a:xfrm>
          <a:prstGeom prst="rect">
            <a:avLst/>
          </a:prstGeom>
        </p:spPr>
        <p:txBody>
          <a:bodyPr anchorCtr="0" anchor="t" bIns="91425" lIns="91425" spcFirstLastPara="1" rIns="91425" wrap="square" tIns="91425">
            <a:noAutofit/>
          </a:bodyPr>
          <a:lstStyle/>
          <a:p>
            <a:pPr indent="-342900" lvl="0" marL="457200" rtl="0" algn="l">
              <a:lnSpc>
                <a:spcPct val="105000"/>
              </a:lnSpc>
              <a:spcBef>
                <a:spcPts val="0"/>
              </a:spcBef>
              <a:spcAft>
                <a:spcPts val="0"/>
              </a:spcAft>
              <a:buSzPts val="1800"/>
              <a:buChar char="●"/>
            </a:pPr>
            <a:r>
              <a:rPr lang="en" sz="1800"/>
              <a:t>Program Counter Register</a:t>
            </a:r>
            <a:endParaRPr sz="1800"/>
          </a:p>
          <a:p>
            <a:pPr indent="-342900" lvl="0" marL="457200" rtl="0" algn="l">
              <a:lnSpc>
                <a:spcPct val="105000"/>
              </a:lnSpc>
              <a:spcBef>
                <a:spcPts val="0"/>
              </a:spcBef>
              <a:spcAft>
                <a:spcPts val="0"/>
              </a:spcAft>
              <a:buSzPts val="1800"/>
              <a:buChar char="●"/>
            </a:pPr>
            <a:r>
              <a:rPr lang="en" sz="1800"/>
              <a:t>Processor Status Register</a:t>
            </a:r>
            <a:endParaRPr sz="1800"/>
          </a:p>
          <a:p>
            <a:pPr indent="-342900" lvl="0" marL="457200" rtl="0" algn="l">
              <a:lnSpc>
                <a:spcPct val="105000"/>
              </a:lnSpc>
              <a:spcBef>
                <a:spcPts val="0"/>
              </a:spcBef>
              <a:spcAft>
                <a:spcPts val="0"/>
              </a:spcAft>
              <a:buSzPts val="1800"/>
              <a:buChar char="●"/>
            </a:pPr>
            <a:r>
              <a:rPr lang="en" sz="1800"/>
              <a:t>Stack Pointer Register</a:t>
            </a:r>
            <a:endParaRPr sz="1800"/>
          </a:p>
          <a:p>
            <a:pPr indent="-342900" lvl="0" marL="457200" rtl="0" algn="l">
              <a:lnSpc>
                <a:spcPct val="105000"/>
              </a:lnSpc>
              <a:spcBef>
                <a:spcPts val="0"/>
              </a:spcBef>
              <a:spcAft>
                <a:spcPts val="0"/>
              </a:spcAft>
              <a:buSzPts val="1800"/>
              <a:buChar char="●"/>
            </a:pPr>
            <a:r>
              <a:rPr lang="en" sz="1800"/>
              <a:t>General Purpose Registers</a:t>
            </a:r>
            <a:endParaRPr sz="1800"/>
          </a:p>
          <a:p>
            <a:pPr indent="-342900" lvl="1" marL="914400" rtl="0" algn="l">
              <a:lnSpc>
                <a:spcPct val="105000"/>
              </a:lnSpc>
              <a:spcBef>
                <a:spcPts val="0"/>
              </a:spcBef>
              <a:spcAft>
                <a:spcPts val="0"/>
              </a:spcAft>
              <a:buSzPts val="1800"/>
              <a:buChar char="○"/>
            </a:pPr>
            <a:r>
              <a:rPr lang="en" sz="1800"/>
              <a:t>En x86 </a:t>
            </a:r>
            <a:endParaRPr sz="1800"/>
          </a:p>
        </p:txBody>
      </p:sp>
      <p:sp>
        <p:nvSpPr>
          <p:cNvPr id="372" name="Google Shape;372;p55"/>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Proceso: El Contexto Register</a:t>
            </a:r>
            <a:endParaRPr/>
          </a:p>
        </p:txBody>
      </p:sp>
      <p:pic>
        <p:nvPicPr>
          <p:cNvPr id="373" name="Google Shape;373;p55"/>
          <p:cNvPicPr preferRelativeResize="0"/>
          <p:nvPr/>
        </p:nvPicPr>
        <p:blipFill>
          <a:blip r:embed="rId3">
            <a:alphaModFix/>
          </a:blip>
          <a:stretch>
            <a:fillRect/>
          </a:stretch>
        </p:blipFill>
        <p:spPr>
          <a:xfrm>
            <a:off x="3832050" y="2718925"/>
            <a:ext cx="5311949" cy="1870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56"/>
          <p:cNvPicPr preferRelativeResize="0"/>
          <p:nvPr/>
        </p:nvPicPr>
        <p:blipFill>
          <a:blip r:embed="rId3">
            <a:alphaModFix/>
          </a:blip>
          <a:stretch>
            <a:fillRect/>
          </a:stretch>
        </p:blipFill>
        <p:spPr>
          <a:xfrm>
            <a:off x="96150" y="227125"/>
            <a:ext cx="8954976" cy="3152899"/>
          </a:xfrm>
          <a:prstGeom prst="rect">
            <a:avLst/>
          </a:prstGeom>
          <a:noFill/>
          <a:ln>
            <a:noFill/>
          </a:ln>
        </p:spPr>
      </p:pic>
      <p:sp>
        <p:nvSpPr>
          <p:cNvPr id="379" name="Google Shape;379;p56"/>
          <p:cNvSpPr txBox="1"/>
          <p:nvPr>
            <p:ph idx="1" type="body"/>
          </p:nvPr>
        </p:nvSpPr>
        <p:spPr>
          <a:xfrm>
            <a:off x="96175" y="4372550"/>
            <a:ext cx="8955000" cy="4605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275"/>
              <a:buNone/>
            </a:pPr>
            <a:r>
              <a:rPr b="1" lang="en" sz="1100">
                <a:solidFill>
                  <a:schemeClr val="dk2"/>
                </a:solidFill>
                <a:latin typeface="Raleway"/>
                <a:ea typeface="Raleway"/>
                <a:cs typeface="Raleway"/>
                <a:sym typeface="Raleway"/>
              </a:rPr>
              <a:t>Proceso: El Contexto Register</a:t>
            </a:r>
            <a:endParaRPr b="1" sz="1100">
              <a:solidFill>
                <a:schemeClr val="dk2"/>
              </a:solidFill>
              <a:latin typeface="Raleway"/>
              <a:ea typeface="Raleway"/>
              <a:cs typeface="Raleway"/>
              <a:sym typeface="Raleway"/>
            </a:endParaRPr>
          </a:p>
          <a:p>
            <a:pPr indent="0" lvl="0" marL="0" rtl="0" algn="ctr">
              <a:lnSpc>
                <a:spcPct val="80000"/>
              </a:lnSpc>
              <a:spcBef>
                <a:spcPts val="0"/>
              </a:spcBef>
              <a:spcAft>
                <a:spcPts val="0"/>
              </a:spcAft>
              <a:buSzPts val="275"/>
              <a:buNone/>
            </a:pPr>
            <a:r>
              <a:t/>
            </a:r>
            <a:endParaRPr b="1" sz="1100">
              <a:solidFill>
                <a:schemeClr val="dk2"/>
              </a:solidFill>
              <a:latin typeface="Raleway"/>
              <a:ea typeface="Raleway"/>
              <a:cs typeface="Raleway"/>
              <a:sym typeface="Raleway"/>
            </a:endParaRPr>
          </a:p>
          <a:p>
            <a:pPr indent="0" lvl="0" marL="0" rtl="0" algn="l">
              <a:lnSpc>
                <a:spcPct val="80000"/>
              </a:lnSpc>
              <a:spcBef>
                <a:spcPts val="0"/>
              </a:spcBef>
              <a:spcAft>
                <a:spcPts val="0"/>
              </a:spcAft>
              <a:buSzPts val="275"/>
              <a:buNone/>
            </a:pPr>
            <a:r>
              <a:rPr b="1" lang="en" sz="1100">
                <a:solidFill>
                  <a:schemeClr val="dk2"/>
                </a:solidFill>
                <a:latin typeface="Raleway"/>
                <a:ea typeface="Raleway"/>
                <a:cs typeface="Raleway"/>
                <a:sym typeface="Raleway"/>
              </a:rPr>
              <a:t>https://upload.wikimedia.org/wikipedia/commons/thumb/1/15/Table_of_x86_Registers_svg.svg/1920px-Table_of_x86_Registers_svg.svg.png</a:t>
            </a:r>
            <a:endParaRPr b="1" sz="1100">
              <a:solidFill>
                <a:schemeClr val="dk2"/>
              </a:solidFill>
              <a:latin typeface="Raleway"/>
              <a:ea typeface="Raleway"/>
              <a:cs typeface="Raleway"/>
              <a:sym typeface="Raleway"/>
            </a:endParaRPr>
          </a:p>
          <a:p>
            <a:pPr indent="0" lvl="0" marL="0" rtl="0" algn="l">
              <a:lnSpc>
                <a:spcPct val="80000"/>
              </a:lnSpc>
              <a:spcBef>
                <a:spcPts val="0"/>
              </a:spcBef>
              <a:spcAft>
                <a:spcPts val="0"/>
              </a:spcAft>
              <a:buSzPts val="275"/>
              <a:buNone/>
            </a:pPr>
            <a:r>
              <a:t/>
            </a:r>
            <a:endParaRPr b="1" sz="1100">
              <a:solidFill>
                <a:schemeClr val="dk2"/>
              </a:solidFill>
              <a:latin typeface="Raleway"/>
              <a:ea typeface="Raleway"/>
              <a:cs typeface="Raleway"/>
              <a:sym typeface="Raleway"/>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7"/>
          <p:cNvSpPr txBox="1"/>
          <p:nvPr>
            <p:ph idx="1" type="body"/>
          </p:nvPr>
        </p:nvSpPr>
        <p:spPr>
          <a:xfrm>
            <a:off x="729450" y="1379975"/>
            <a:ext cx="7688700" cy="3549900"/>
          </a:xfrm>
          <a:prstGeom prst="rect">
            <a:avLst/>
          </a:prstGeom>
        </p:spPr>
        <p:txBody>
          <a:bodyPr anchorCtr="0" anchor="t" bIns="91425" lIns="91425" spcFirstLastPara="1" rIns="91425" wrap="square" tIns="91425">
            <a:noAutofit/>
          </a:bodyPr>
          <a:lstStyle/>
          <a:p>
            <a:pPr indent="-355600" lvl="0" marL="457200" rtl="0" algn="l">
              <a:lnSpc>
                <a:spcPct val="105000"/>
              </a:lnSpc>
              <a:spcBef>
                <a:spcPts val="0"/>
              </a:spcBef>
              <a:spcAft>
                <a:spcPts val="0"/>
              </a:spcAft>
              <a:buSzPts val="2000"/>
              <a:buChar char="●"/>
            </a:pPr>
            <a:r>
              <a:rPr lang="en" sz="2000"/>
              <a:t>La entrada en la </a:t>
            </a:r>
            <a:r>
              <a:rPr b="1" lang="en" sz="2000"/>
              <a:t>Process Table Entry</a:t>
            </a:r>
            <a:endParaRPr b="1" sz="2000"/>
          </a:p>
          <a:p>
            <a:pPr indent="-355600" lvl="0" marL="457200" rtl="0" algn="l">
              <a:lnSpc>
                <a:spcPct val="105000"/>
              </a:lnSpc>
              <a:spcBef>
                <a:spcPts val="0"/>
              </a:spcBef>
              <a:spcAft>
                <a:spcPts val="0"/>
              </a:spcAft>
              <a:buSzPts val="2000"/>
              <a:buChar char="●"/>
            </a:pPr>
            <a:r>
              <a:rPr lang="en" sz="2000"/>
              <a:t>La </a:t>
            </a:r>
            <a:r>
              <a:rPr b="1" lang="en" sz="2000"/>
              <a:t>u area</a:t>
            </a:r>
            <a:endParaRPr b="1" sz="2000"/>
          </a:p>
          <a:p>
            <a:pPr indent="-355600" lvl="0" marL="457200" rtl="0" algn="l">
              <a:lnSpc>
                <a:spcPct val="105000"/>
              </a:lnSpc>
              <a:spcBef>
                <a:spcPts val="0"/>
              </a:spcBef>
              <a:spcAft>
                <a:spcPts val="0"/>
              </a:spcAft>
              <a:buSzPts val="2000"/>
              <a:buChar char="●"/>
            </a:pPr>
            <a:r>
              <a:rPr lang="en" sz="2000"/>
              <a:t>La Process Region Entry, Region Table y Page Table que definen el mapeo de la memoria virtual vs memoria física del proceso.</a:t>
            </a:r>
            <a:endParaRPr sz="2000"/>
          </a:p>
          <a:p>
            <a:pPr indent="-355600" lvl="0" marL="457200" rtl="0" algn="l">
              <a:lnSpc>
                <a:spcPct val="105000"/>
              </a:lnSpc>
              <a:spcBef>
                <a:spcPts val="0"/>
              </a:spcBef>
              <a:spcAft>
                <a:spcPts val="0"/>
              </a:spcAft>
              <a:buSzPts val="2000"/>
              <a:buChar char="●"/>
            </a:pPr>
            <a:r>
              <a:rPr lang="en" sz="2000"/>
              <a:t>El Stack del Kernel, contiene los stack frames de las </a:t>
            </a:r>
            <a:r>
              <a:rPr lang="en" sz="2000"/>
              <a:t>llamadas</a:t>
            </a:r>
            <a:r>
              <a:rPr lang="en" sz="2000"/>
              <a:t> al kernel hechas por el proceso.</a:t>
            </a:r>
            <a:endParaRPr sz="2000"/>
          </a:p>
        </p:txBody>
      </p:sp>
      <p:sp>
        <p:nvSpPr>
          <p:cNvPr id="385" name="Google Shape;385;p57"/>
          <p:cNvSpPr txBox="1"/>
          <p:nvPr>
            <p:ph type="title"/>
          </p:nvPr>
        </p:nvSpPr>
        <p:spPr>
          <a:xfrm>
            <a:off x="7294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Proceso: El Contexto System-level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8"/>
          <p:cNvSpPr txBox="1"/>
          <p:nvPr>
            <p:ph idx="1" type="body"/>
          </p:nvPr>
        </p:nvSpPr>
        <p:spPr>
          <a:xfrm>
            <a:off x="729450" y="1348600"/>
            <a:ext cx="7688700" cy="3581100"/>
          </a:xfrm>
          <a:prstGeom prst="rect">
            <a:avLst/>
          </a:prstGeom>
        </p:spPr>
        <p:txBody>
          <a:bodyPr anchorCtr="0" anchor="t" bIns="91425" lIns="91425" spcFirstLastPara="1" rIns="91425" wrap="square" tIns="91425">
            <a:noAutofit/>
          </a:bodyPr>
          <a:lstStyle/>
          <a:p>
            <a:pPr indent="-349250" lvl="0" marL="457200" rtl="0" algn="l">
              <a:lnSpc>
                <a:spcPct val="105000"/>
              </a:lnSpc>
              <a:spcBef>
                <a:spcPts val="0"/>
              </a:spcBef>
              <a:spcAft>
                <a:spcPts val="0"/>
              </a:spcAft>
              <a:buSzPts val="1900"/>
              <a:buChar char="●"/>
            </a:pPr>
            <a:r>
              <a:rPr lang="en" sz="1900"/>
              <a:t>La entrada en la </a:t>
            </a:r>
            <a:r>
              <a:rPr b="1" lang="en" sz="1900"/>
              <a:t>Process Table Entry</a:t>
            </a:r>
            <a:endParaRPr b="1" sz="1900"/>
          </a:p>
          <a:p>
            <a:pPr indent="-349250" lvl="0" marL="457200" rtl="0" algn="l">
              <a:lnSpc>
                <a:spcPct val="105000"/>
              </a:lnSpc>
              <a:spcBef>
                <a:spcPts val="0"/>
              </a:spcBef>
              <a:spcAft>
                <a:spcPts val="0"/>
              </a:spcAft>
              <a:buSzPts val="1900"/>
              <a:buChar char="●"/>
            </a:pPr>
            <a:r>
              <a:rPr lang="en" sz="1900"/>
              <a:t>La </a:t>
            </a:r>
            <a:r>
              <a:rPr b="1" lang="en" sz="1900"/>
              <a:t>u area</a:t>
            </a:r>
            <a:endParaRPr b="1" sz="1900"/>
          </a:p>
          <a:p>
            <a:pPr indent="0" lvl="0" marL="0" rtl="0" algn="l">
              <a:lnSpc>
                <a:spcPct val="105000"/>
              </a:lnSpc>
              <a:spcBef>
                <a:spcPts val="0"/>
              </a:spcBef>
              <a:spcAft>
                <a:spcPts val="0"/>
              </a:spcAft>
              <a:buNone/>
            </a:pPr>
            <a:r>
              <a:t/>
            </a:r>
            <a:endParaRPr sz="1900"/>
          </a:p>
          <a:p>
            <a:pPr indent="0" lvl="0" marL="0" rtl="0" algn="l">
              <a:lnSpc>
                <a:spcPct val="105000"/>
              </a:lnSpc>
              <a:spcBef>
                <a:spcPts val="0"/>
              </a:spcBef>
              <a:spcAft>
                <a:spcPts val="0"/>
              </a:spcAft>
              <a:buNone/>
            </a:pPr>
            <a:r>
              <a:rPr lang="en" sz="1900"/>
              <a:t>Son dos estructuras que pertenecen al Kernel:</a:t>
            </a:r>
            <a:endParaRPr sz="1900"/>
          </a:p>
          <a:p>
            <a:pPr indent="0" lvl="0" marL="457200" rtl="0" algn="l">
              <a:lnSpc>
                <a:spcPct val="105000"/>
              </a:lnSpc>
              <a:spcBef>
                <a:spcPts val="0"/>
              </a:spcBef>
              <a:spcAft>
                <a:spcPts val="0"/>
              </a:spcAft>
              <a:buNone/>
            </a:pPr>
            <a:r>
              <a:t/>
            </a:r>
            <a:endParaRPr sz="1900"/>
          </a:p>
          <a:p>
            <a:pPr indent="-349250" lvl="0" marL="457200" rtl="0" algn="l">
              <a:lnSpc>
                <a:spcPct val="105000"/>
              </a:lnSpc>
              <a:spcBef>
                <a:spcPts val="0"/>
              </a:spcBef>
              <a:spcAft>
                <a:spcPts val="0"/>
              </a:spcAft>
              <a:buSzPts val="1900"/>
              <a:buChar char="●"/>
            </a:pPr>
            <a:r>
              <a:rPr lang="en" sz="1900"/>
              <a:t>la </a:t>
            </a:r>
            <a:r>
              <a:rPr b="1" lang="en" sz="1900"/>
              <a:t>process table </a:t>
            </a:r>
            <a:r>
              <a:rPr lang="en" sz="1900"/>
              <a:t>contiene información que siempre tiene que estar disponible para el kernel.</a:t>
            </a:r>
            <a:endParaRPr sz="1900"/>
          </a:p>
          <a:p>
            <a:pPr indent="0" lvl="0" marL="914400" rtl="0" algn="l">
              <a:lnSpc>
                <a:spcPct val="105000"/>
              </a:lnSpc>
              <a:spcBef>
                <a:spcPts val="0"/>
              </a:spcBef>
              <a:spcAft>
                <a:spcPts val="0"/>
              </a:spcAft>
              <a:buNone/>
            </a:pPr>
            <a:r>
              <a:t/>
            </a:r>
            <a:endParaRPr sz="1900"/>
          </a:p>
          <a:p>
            <a:pPr indent="-349250" lvl="0" marL="457200" rtl="0" algn="l">
              <a:lnSpc>
                <a:spcPct val="105000"/>
              </a:lnSpc>
              <a:spcBef>
                <a:spcPts val="0"/>
              </a:spcBef>
              <a:spcAft>
                <a:spcPts val="0"/>
              </a:spcAft>
              <a:buSzPts val="1900"/>
              <a:buChar char="●"/>
            </a:pPr>
            <a:r>
              <a:rPr lang="en" sz="1900"/>
              <a:t>La </a:t>
            </a:r>
            <a:r>
              <a:rPr b="1" lang="en" sz="1900"/>
              <a:t>u área</a:t>
            </a:r>
            <a:r>
              <a:rPr lang="en" sz="1900"/>
              <a:t> contiene campos que sólo deben estar disponibles cuando el proceso está corriendo.</a:t>
            </a:r>
            <a:endParaRPr sz="1900"/>
          </a:p>
        </p:txBody>
      </p:sp>
      <p:sp>
        <p:nvSpPr>
          <p:cNvPr id="391" name="Google Shape;391;p58"/>
          <p:cNvSpPr txBox="1"/>
          <p:nvPr>
            <p:ph type="title"/>
          </p:nvPr>
        </p:nvSpPr>
        <p:spPr>
          <a:xfrm>
            <a:off x="7294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Proceso: El Contexto System-level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9"/>
          <p:cNvSpPr txBox="1"/>
          <p:nvPr>
            <p:ph idx="1" type="body"/>
          </p:nvPr>
        </p:nvSpPr>
        <p:spPr>
          <a:xfrm>
            <a:off x="729450" y="1348600"/>
            <a:ext cx="7688700" cy="3581100"/>
          </a:xfrm>
          <a:prstGeom prst="rect">
            <a:avLst/>
          </a:prstGeom>
        </p:spPr>
        <p:txBody>
          <a:bodyPr anchorCtr="0" anchor="t" bIns="91425" lIns="91425" spcFirstLastPara="1" rIns="91425" wrap="square" tIns="91425">
            <a:noAutofit/>
          </a:bodyPr>
          <a:lstStyle/>
          <a:p>
            <a:pPr indent="-349250" lvl="0" marL="457200" rtl="0" algn="l">
              <a:lnSpc>
                <a:spcPct val="105000"/>
              </a:lnSpc>
              <a:spcBef>
                <a:spcPts val="0"/>
              </a:spcBef>
              <a:spcAft>
                <a:spcPts val="0"/>
              </a:spcAft>
              <a:buSzPts val="1900"/>
              <a:buChar char="●"/>
            </a:pPr>
            <a:r>
              <a:rPr lang="en" sz="1900"/>
              <a:t>identificación: cada proceso tiene un identificador único o process ID (PID) y </a:t>
            </a:r>
            <a:r>
              <a:rPr lang="en" sz="1900"/>
              <a:t>además</a:t>
            </a:r>
            <a:r>
              <a:rPr lang="en" sz="1900"/>
              <a:t> perteneces a un determinado grupo de procesos.</a:t>
            </a:r>
            <a:endParaRPr sz="1900"/>
          </a:p>
          <a:p>
            <a:pPr indent="-349250" lvl="0" marL="457200" rtl="0" algn="l">
              <a:lnSpc>
                <a:spcPct val="105000"/>
              </a:lnSpc>
              <a:spcBef>
                <a:spcPts val="0"/>
              </a:spcBef>
              <a:spcAft>
                <a:spcPts val="0"/>
              </a:spcAft>
              <a:buSzPts val="1900"/>
              <a:buChar char="●"/>
            </a:pPr>
            <a:r>
              <a:rPr lang="en" sz="1900"/>
              <a:t>Ubicación del mapa de direcciones del Kernel del u area del proceso.</a:t>
            </a:r>
            <a:endParaRPr sz="1900"/>
          </a:p>
          <a:p>
            <a:pPr indent="-349250" lvl="0" marL="457200" rtl="0" algn="l">
              <a:lnSpc>
                <a:spcPct val="105000"/>
              </a:lnSpc>
              <a:spcBef>
                <a:spcPts val="0"/>
              </a:spcBef>
              <a:spcAft>
                <a:spcPts val="0"/>
              </a:spcAft>
              <a:buSzPts val="1900"/>
              <a:buChar char="●"/>
            </a:pPr>
            <a:r>
              <a:rPr lang="en" sz="1900"/>
              <a:t>Estado actual del proceso</a:t>
            </a:r>
            <a:endParaRPr sz="1900"/>
          </a:p>
          <a:p>
            <a:pPr indent="-349250" lvl="0" marL="457200" rtl="0" algn="l">
              <a:lnSpc>
                <a:spcPct val="105000"/>
              </a:lnSpc>
              <a:spcBef>
                <a:spcPts val="0"/>
              </a:spcBef>
              <a:spcAft>
                <a:spcPts val="0"/>
              </a:spcAft>
              <a:buSzPts val="1900"/>
              <a:buChar char="●"/>
            </a:pPr>
            <a:r>
              <a:rPr lang="en" sz="1900"/>
              <a:t>Un puntero hacia el siguiente proceso en el planificador y al anterior.</a:t>
            </a:r>
            <a:endParaRPr sz="1900"/>
          </a:p>
          <a:p>
            <a:pPr indent="-349250" lvl="0" marL="457200" rtl="0" algn="l">
              <a:lnSpc>
                <a:spcPct val="105000"/>
              </a:lnSpc>
              <a:spcBef>
                <a:spcPts val="0"/>
              </a:spcBef>
              <a:spcAft>
                <a:spcPts val="0"/>
              </a:spcAft>
              <a:buSzPts val="1900"/>
              <a:buChar char="●"/>
            </a:pPr>
            <a:r>
              <a:rPr lang="en" sz="1900"/>
              <a:t>Prioridad</a:t>
            </a:r>
            <a:endParaRPr sz="1900"/>
          </a:p>
          <a:p>
            <a:pPr indent="-349250" lvl="0" marL="457200" rtl="0" algn="l">
              <a:lnSpc>
                <a:spcPct val="105000"/>
              </a:lnSpc>
              <a:spcBef>
                <a:spcPts val="0"/>
              </a:spcBef>
              <a:spcAft>
                <a:spcPts val="0"/>
              </a:spcAft>
              <a:buSzPts val="1900"/>
              <a:buChar char="●"/>
            </a:pPr>
            <a:r>
              <a:rPr lang="en" sz="1900"/>
              <a:t>Información para el manejo de señales.</a:t>
            </a:r>
            <a:endParaRPr sz="1900"/>
          </a:p>
          <a:p>
            <a:pPr indent="-349250" lvl="0" marL="457200" rtl="0" algn="l">
              <a:lnSpc>
                <a:spcPct val="105000"/>
              </a:lnSpc>
              <a:spcBef>
                <a:spcPts val="0"/>
              </a:spcBef>
              <a:spcAft>
                <a:spcPts val="0"/>
              </a:spcAft>
              <a:buSzPts val="1900"/>
              <a:buChar char="●"/>
            </a:pPr>
            <a:r>
              <a:rPr lang="en" sz="1900"/>
              <a:t>Información para la administración de memoria.</a:t>
            </a:r>
            <a:endParaRPr sz="1900"/>
          </a:p>
          <a:p>
            <a:pPr indent="0" lvl="0" marL="0" rtl="0" algn="l">
              <a:lnSpc>
                <a:spcPct val="105000"/>
              </a:lnSpc>
              <a:spcBef>
                <a:spcPts val="0"/>
              </a:spcBef>
              <a:spcAft>
                <a:spcPts val="0"/>
              </a:spcAft>
              <a:buNone/>
            </a:pPr>
            <a:r>
              <a:t/>
            </a:r>
            <a:endParaRPr sz="1900"/>
          </a:p>
        </p:txBody>
      </p:sp>
      <p:sp>
        <p:nvSpPr>
          <p:cNvPr id="397" name="Google Shape;397;p59"/>
          <p:cNvSpPr txBox="1"/>
          <p:nvPr>
            <p:ph type="title"/>
          </p:nvPr>
        </p:nvSpPr>
        <p:spPr>
          <a:xfrm>
            <a:off x="250800" y="0"/>
            <a:ext cx="86424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40"/>
              <a:t>Proceso: El Contexto System-level: Process Table</a:t>
            </a:r>
            <a:endParaRPr sz="224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ctr">
              <a:lnSpc>
                <a:spcPct val="105000"/>
              </a:lnSpc>
              <a:spcBef>
                <a:spcPts val="0"/>
              </a:spcBef>
              <a:spcAft>
                <a:spcPts val="0"/>
              </a:spcAft>
              <a:buNone/>
            </a:pPr>
            <a:r>
              <a:rPr lang="en" sz="1600"/>
              <a:t>Proceso: El Contexto System-level: Process Table</a:t>
            </a:r>
            <a:endParaRPr sz="1600"/>
          </a:p>
          <a:p>
            <a:pPr indent="0" lvl="0" marL="0" rtl="0" algn="ctr">
              <a:lnSpc>
                <a:spcPct val="105000"/>
              </a:lnSpc>
              <a:spcBef>
                <a:spcPts val="0"/>
              </a:spcBef>
              <a:spcAft>
                <a:spcPts val="0"/>
              </a:spcAft>
              <a:buNone/>
            </a:pPr>
            <a:r>
              <a:t/>
            </a:r>
            <a:endParaRPr sz="1600"/>
          </a:p>
        </p:txBody>
      </p:sp>
      <p:pic>
        <p:nvPicPr>
          <p:cNvPr id="403" name="Google Shape;403;p60"/>
          <p:cNvPicPr preferRelativeResize="0"/>
          <p:nvPr/>
        </p:nvPicPr>
        <p:blipFill>
          <a:blip r:embed="rId3">
            <a:alphaModFix/>
          </a:blip>
          <a:stretch>
            <a:fillRect/>
          </a:stretch>
        </p:blipFill>
        <p:spPr>
          <a:xfrm>
            <a:off x="882761" y="0"/>
            <a:ext cx="7381776" cy="42181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1"/>
          <p:cNvSpPr txBox="1"/>
          <p:nvPr>
            <p:ph idx="1" type="body"/>
          </p:nvPr>
        </p:nvSpPr>
        <p:spPr>
          <a:xfrm>
            <a:off x="723300" y="412402"/>
            <a:ext cx="7697400" cy="4031400"/>
          </a:xfrm>
          <a:prstGeom prst="rect">
            <a:avLst/>
          </a:prstGeom>
        </p:spPr>
        <p:txBody>
          <a:bodyPr anchorCtr="0" anchor="ctr" bIns="91425" lIns="91425" spcFirstLastPara="1" rIns="91425" wrap="square" tIns="91425">
            <a:noAutofit/>
          </a:bodyPr>
          <a:lstStyle/>
          <a:p>
            <a:pPr indent="0" lvl="0" marL="0" rtl="0" algn="l">
              <a:lnSpc>
                <a:spcPct val="105000"/>
              </a:lnSpc>
              <a:spcBef>
                <a:spcPts val="0"/>
              </a:spcBef>
              <a:spcAft>
                <a:spcPts val="0"/>
              </a:spcAft>
              <a:buNone/>
            </a:pPr>
            <a:r>
              <a:rPr b="1" lang="en" sz="1600"/>
              <a:t>Contenido de la user area &lt;arch/x86/include/asm/user.h&gt;:</a:t>
            </a:r>
            <a:endParaRPr b="1" sz="1600"/>
          </a:p>
          <a:p>
            <a:pPr indent="-330200" lvl="0" marL="457200" rtl="0" algn="l">
              <a:lnSpc>
                <a:spcPct val="105000"/>
              </a:lnSpc>
              <a:spcBef>
                <a:spcPts val="0"/>
              </a:spcBef>
              <a:spcAft>
                <a:spcPts val="0"/>
              </a:spcAft>
              <a:buSzPts val="1600"/>
              <a:buChar char="●"/>
            </a:pPr>
            <a:r>
              <a:rPr b="1" lang="en" sz="1600"/>
              <a:t>Un puntero a la proc structure del proceso</a:t>
            </a:r>
            <a:endParaRPr b="1" sz="1600"/>
          </a:p>
          <a:p>
            <a:pPr indent="-330200" lvl="0" marL="457200" rtl="0" algn="l">
              <a:lnSpc>
                <a:spcPct val="105000"/>
              </a:lnSpc>
              <a:spcBef>
                <a:spcPts val="0"/>
              </a:spcBef>
              <a:spcAft>
                <a:spcPts val="0"/>
              </a:spcAft>
              <a:buSzPts val="1600"/>
              <a:buChar char="●"/>
            </a:pPr>
            <a:r>
              <a:rPr b="1" lang="en" sz="1600"/>
              <a:t>El UID y GID real</a:t>
            </a:r>
            <a:endParaRPr b="1" sz="1600"/>
          </a:p>
          <a:p>
            <a:pPr indent="-330200" lvl="0" marL="457200" rtl="0" algn="l">
              <a:lnSpc>
                <a:spcPct val="105000"/>
              </a:lnSpc>
              <a:spcBef>
                <a:spcPts val="0"/>
              </a:spcBef>
              <a:spcAft>
                <a:spcPts val="0"/>
              </a:spcAft>
              <a:buSzPts val="1600"/>
              <a:buChar char="●"/>
            </a:pPr>
            <a:r>
              <a:rPr b="1" lang="en" sz="1600"/>
              <a:t>Argumentos para, y valores de retorno o errores hacia, la system call actual</a:t>
            </a:r>
            <a:endParaRPr b="1" sz="1600"/>
          </a:p>
          <a:p>
            <a:pPr indent="-330200" lvl="0" marL="457200" rtl="0" algn="l">
              <a:lnSpc>
                <a:spcPct val="105000"/>
              </a:lnSpc>
              <a:spcBef>
                <a:spcPts val="0"/>
              </a:spcBef>
              <a:spcAft>
                <a:spcPts val="0"/>
              </a:spcAft>
              <a:buSzPts val="1600"/>
              <a:buChar char="●"/>
            </a:pPr>
            <a:r>
              <a:rPr b="1" lang="en" sz="1600"/>
              <a:t>Manejadores de Señales</a:t>
            </a:r>
            <a:endParaRPr b="1" sz="1600"/>
          </a:p>
          <a:p>
            <a:pPr indent="-330200" lvl="0" marL="457200" rtl="0" algn="l">
              <a:lnSpc>
                <a:spcPct val="105000"/>
              </a:lnSpc>
              <a:spcBef>
                <a:spcPts val="0"/>
              </a:spcBef>
              <a:spcAft>
                <a:spcPts val="0"/>
              </a:spcAft>
              <a:buSzPts val="1600"/>
              <a:buChar char="●"/>
            </a:pPr>
            <a:r>
              <a:rPr b="1" lang="en" sz="1600"/>
              <a:t>Información sobre las </a:t>
            </a:r>
            <a:r>
              <a:rPr b="1" lang="en" sz="1600"/>
              <a:t>áreas</a:t>
            </a:r>
            <a:r>
              <a:rPr b="1" lang="en" sz="1600"/>
              <a:t> de memoria text,data, stack, heap y otra información.</a:t>
            </a:r>
            <a:endParaRPr b="1" sz="1600"/>
          </a:p>
          <a:p>
            <a:pPr indent="-330200" lvl="0" marL="457200" rtl="0" algn="l">
              <a:lnSpc>
                <a:spcPct val="105000"/>
              </a:lnSpc>
              <a:spcBef>
                <a:spcPts val="0"/>
              </a:spcBef>
              <a:spcAft>
                <a:spcPts val="0"/>
              </a:spcAft>
              <a:buSzPts val="1600"/>
              <a:buChar char="●"/>
            </a:pPr>
            <a:r>
              <a:rPr b="1" lang="en" sz="1600"/>
              <a:t>La tabla de descriptores de archivos abiertos (Open File </a:t>
            </a:r>
            <a:r>
              <a:rPr b="1" lang="en" sz="1600"/>
              <a:t>descriptor</a:t>
            </a:r>
            <a:r>
              <a:rPr b="1" lang="en" sz="1600"/>
              <a:t> Table).</a:t>
            </a:r>
            <a:endParaRPr b="1" sz="1600"/>
          </a:p>
          <a:p>
            <a:pPr indent="-330200" lvl="0" marL="457200" rtl="0" algn="l">
              <a:lnSpc>
                <a:spcPct val="105000"/>
              </a:lnSpc>
              <a:spcBef>
                <a:spcPts val="0"/>
              </a:spcBef>
              <a:spcAft>
                <a:spcPts val="0"/>
              </a:spcAft>
              <a:buSzPts val="1600"/>
              <a:buChar char="●"/>
            </a:pPr>
            <a:r>
              <a:rPr b="1" lang="en" sz="1600"/>
              <a:t>Un puntero al directorio actual</a:t>
            </a:r>
            <a:endParaRPr b="1" sz="1600"/>
          </a:p>
          <a:p>
            <a:pPr indent="-330200" lvl="0" marL="457200" rtl="0" algn="l">
              <a:lnSpc>
                <a:spcPct val="105000"/>
              </a:lnSpc>
              <a:spcBef>
                <a:spcPts val="0"/>
              </a:spcBef>
              <a:spcAft>
                <a:spcPts val="0"/>
              </a:spcAft>
              <a:buSzPts val="1600"/>
              <a:buChar char="●"/>
            </a:pPr>
            <a:r>
              <a:rPr b="1" lang="en" sz="1600"/>
              <a:t>Datos estadísticos del uso de la cpu, información de perfilado, uso de disco y </a:t>
            </a:r>
            <a:r>
              <a:rPr b="1" lang="en" sz="1600"/>
              <a:t>límites</a:t>
            </a:r>
            <a:r>
              <a:rPr b="1" lang="en" sz="1600"/>
              <a:t> de recursos.</a:t>
            </a:r>
            <a:endParaRPr b="1" sz="1600"/>
          </a:p>
        </p:txBody>
      </p:sp>
      <p:sp>
        <p:nvSpPr>
          <p:cNvPr id="409" name="Google Shape;409;p61"/>
          <p:cNvSpPr txBox="1"/>
          <p:nvPr>
            <p:ph idx="4294967295" type="title"/>
          </p:nvPr>
        </p:nvSpPr>
        <p:spPr>
          <a:xfrm>
            <a:off x="475625" y="4511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Proceso: El Contexto System-level: U Area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 Programa: Compilación</a:t>
            </a:r>
            <a:endParaRPr/>
          </a:p>
        </p:txBody>
      </p:sp>
      <p:sp>
        <p:nvSpPr>
          <p:cNvPr id="90" name="Google Shape;90;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1" name="Google Shape;91;p17"/>
          <p:cNvPicPr preferRelativeResize="0"/>
          <p:nvPr/>
        </p:nvPicPr>
        <p:blipFill>
          <a:blip r:embed="rId3">
            <a:alphaModFix/>
          </a:blip>
          <a:stretch>
            <a:fillRect/>
          </a:stretch>
        </p:blipFill>
        <p:spPr>
          <a:xfrm>
            <a:off x="67525" y="1422605"/>
            <a:ext cx="9144001" cy="306359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2"/>
          <p:cNvSpPr txBox="1"/>
          <p:nvPr>
            <p:ph idx="1" type="body"/>
          </p:nvPr>
        </p:nvSpPr>
        <p:spPr>
          <a:xfrm>
            <a:off x="96175" y="4372550"/>
            <a:ext cx="8955000" cy="4605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275"/>
              <a:buNone/>
            </a:pPr>
            <a:r>
              <a:t/>
            </a:r>
            <a:endParaRPr b="1" sz="1100">
              <a:solidFill>
                <a:schemeClr val="dk2"/>
              </a:solidFill>
              <a:latin typeface="Raleway"/>
              <a:ea typeface="Raleway"/>
              <a:cs typeface="Raleway"/>
              <a:sym typeface="Raleway"/>
            </a:endParaRPr>
          </a:p>
          <a:p>
            <a:pPr indent="0" lvl="0" marL="0" rtl="0" algn="l">
              <a:lnSpc>
                <a:spcPct val="80000"/>
              </a:lnSpc>
              <a:spcBef>
                <a:spcPts val="0"/>
              </a:spcBef>
              <a:spcAft>
                <a:spcPts val="0"/>
              </a:spcAft>
              <a:buSzPts val="275"/>
              <a:buNone/>
            </a:pPr>
            <a:r>
              <a:t/>
            </a:r>
            <a:endParaRPr b="1" sz="1100">
              <a:solidFill>
                <a:schemeClr val="dk2"/>
              </a:solidFill>
              <a:latin typeface="Raleway"/>
              <a:ea typeface="Raleway"/>
              <a:cs typeface="Raleway"/>
              <a:sym typeface="Raleway"/>
            </a:endParaRPr>
          </a:p>
        </p:txBody>
      </p:sp>
      <p:pic>
        <p:nvPicPr>
          <p:cNvPr id="415" name="Google Shape;415;p62"/>
          <p:cNvPicPr preferRelativeResize="0"/>
          <p:nvPr/>
        </p:nvPicPr>
        <p:blipFill>
          <a:blip r:embed="rId3">
            <a:alphaModFix/>
          </a:blip>
          <a:stretch>
            <a:fillRect/>
          </a:stretch>
        </p:blipFill>
        <p:spPr>
          <a:xfrm>
            <a:off x="608750" y="296213"/>
            <a:ext cx="8094425" cy="4551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63"/>
          <p:cNvPicPr preferRelativeResize="0"/>
          <p:nvPr/>
        </p:nvPicPr>
        <p:blipFill>
          <a:blip r:embed="rId3">
            <a:alphaModFix/>
          </a:blip>
          <a:stretch>
            <a:fillRect/>
          </a:stretch>
        </p:blipFill>
        <p:spPr>
          <a:xfrm>
            <a:off x="1040392" y="0"/>
            <a:ext cx="5780666"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4"/>
          <p:cNvSpPr txBox="1"/>
          <p:nvPr>
            <p:ph idx="1" type="body"/>
          </p:nvPr>
        </p:nvSpPr>
        <p:spPr>
          <a:xfrm>
            <a:off x="729450" y="1411325"/>
            <a:ext cx="5322600" cy="349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Corriendo (Running)</a:t>
            </a:r>
            <a:r>
              <a:rPr lang="en" sz="1800"/>
              <a:t>:</a:t>
            </a:r>
            <a:r>
              <a:rPr lang="en" sz="1800"/>
              <a:t> el proceso se encuentra corriendo en un procesador. Está ejecutando instrucciones.</a:t>
            </a:r>
            <a:endParaRPr sz="1800"/>
          </a:p>
          <a:p>
            <a:pPr indent="0" lvl="0" marL="0" rtl="0" algn="l">
              <a:spcBef>
                <a:spcPts val="1200"/>
              </a:spcBef>
              <a:spcAft>
                <a:spcPts val="0"/>
              </a:spcAft>
              <a:buNone/>
            </a:pPr>
            <a:r>
              <a:rPr b="1" lang="en" sz="1800"/>
              <a:t>Listo (Ready): </a:t>
            </a:r>
            <a:r>
              <a:rPr lang="en" sz="1800"/>
              <a:t>en este estado el proceso está listo para correr pero por algún motivo el SO ha decidido no ejecutarlo por el momento.</a:t>
            </a:r>
            <a:endParaRPr sz="1800"/>
          </a:p>
          <a:p>
            <a:pPr indent="0" lvl="0" marL="0" rtl="0" algn="l">
              <a:spcBef>
                <a:spcPts val="1200"/>
              </a:spcBef>
              <a:spcAft>
                <a:spcPts val="1200"/>
              </a:spcAft>
              <a:buNone/>
            </a:pPr>
            <a:r>
              <a:rPr b="1" lang="en" sz="1800"/>
              <a:t>Bloqueado (Blocked):</a:t>
            </a:r>
            <a:r>
              <a:rPr lang="en" sz="1800"/>
              <a:t> en este estado el proceso ha ejecutado algún tipo de operación que hace que éste no esté listo para ejecutarse hasta que algún evento suced</a:t>
            </a:r>
            <a:r>
              <a:rPr lang="en" sz="1800"/>
              <a:t>a.</a:t>
            </a:r>
            <a:endParaRPr sz="1800"/>
          </a:p>
        </p:txBody>
      </p:sp>
      <p:sp>
        <p:nvSpPr>
          <p:cNvPr id="426" name="Google Shape;426;p64"/>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Estados de un Proceso 1</a:t>
            </a:r>
            <a:endParaRPr/>
          </a:p>
        </p:txBody>
      </p:sp>
      <p:pic>
        <p:nvPicPr>
          <p:cNvPr id="427" name="Google Shape;427;p64"/>
          <p:cNvPicPr preferRelativeResize="0"/>
          <p:nvPr/>
        </p:nvPicPr>
        <p:blipFill>
          <a:blip r:embed="rId3">
            <a:alphaModFix/>
          </a:blip>
          <a:stretch>
            <a:fillRect/>
          </a:stretch>
        </p:blipFill>
        <p:spPr>
          <a:xfrm>
            <a:off x="5870450" y="1853850"/>
            <a:ext cx="3019700" cy="245720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5"/>
          <p:cNvSpPr txBox="1"/>
          <p:nvPr>
            <p:ph idx="1" type="body"/>
          </p:nvPr>
        </p:nvSpPr>
        <p:spPr>
          <a:xfrm>
            <a:off x="280550" y="200400"/>
            <a:ext cx="8643600" cy="4632600"/>
          </a:xfrm>
          <a:prstGeom prst="rect">
            <a:avLst/>
          </a:prstGeom>
        </p:spPr>
        <p:txBody>
          <a:bodyPr anchorCtr="0" anchor="ctr" bIns="91425" lIns="91425" spcFirstLastPara="1" rIns="91425" wrap="square" tIns="91425">
            <a:normAutofit lnSpcReduction="20000"/>
          </a:bodyPr>
          <a:lstStyle/>
          <a:p>
            <a:pPr indent="0" lvl="0" marL="0" rtl="0" algn="l">
              <a:spcBef>
                <a:spcPts val="0"/>
              </a:spcBef>
              <a:spcAft>
                <a:spcPts val="0"/>
              </a:spcAft>
              <a:buNone/>
            </a:pPr>
            <a:r>
              <a:rPr b="1" lang="en" sz="1700"/>
              <a:t>Corriendo User Mode(Running User Mode):</a:t>
            </a:r>
            <a:r>
              <a:rPr lang="en" sz="1700"/>
              <a:t> El proceso se encuentra corriendo en un procesador. Está ejecutando instrucciones.</a:t>
            </a:r>
            <a:endParaRPr sz="1700"/>
          </a:p>
          <a:p>
            <a:pPr indent="0" lvl="0" marL="0" rtl="0" algn="l">
              <a:spcBef>
                <a:spcPts val="0"/>
              </a:spcBef>
              <a:spcAft>
                <a:spcPts val="0"/>
              </a:spcAft>
              <a:buNone/>
            </a:pPr>
            <a:r>
              <a:rPr b="1" lang="en" sz="1700"/>
              <a:t>Corriendo kernel Mode(Running Kernel Mode):</a:t>
            </a:r>
            <a:r>
              <a:rPr lang="en" sz="1700"/>
              <a:t> d</a:t>
            </a:r>
            <a:endParaRPr sz="1700"/>
          </a:p>
          <a:p>
            <a:pPr indent="0" lvl="0" marL="0" rtl="0" algn="l">
              <a:spcBef>
                <a:spcPts val="0"/>
              </a:spcBef>
              <a:spcAft>
                <a:spcPts val="0"/>
              </a:spcAft>
              <a:buNone/>
            </a:pPr>
            <a:r>
              <a:rPr b="1" lang="en" sz="1700"/>
              <a:t>Listo para Correr en Memoria (Ready to Run on Memory):</a:t>
            </a:r>
            <a:r>
              <a:rPr lang="en" sz="1700"/>
              <a:t> En este estado el proceso está listo para correr pero por algún motivo el SO ha decidido no ejecutarlo por el momento.</a:t>
            </a:r>
            <a:endParaRPr sz="1700"/>
          </a:p>
          <a:p>
            <a:pPr indent="0" lvl="0" marL="0" rtl="0" algn="l">
              <a:spcBef>
                <a:spcPts val="0"/>
              </a:spcBef>
              <a:spcAft>
                <a:spcPts val="0"/>
              </a:spcAft>
              <a:buNone/>
            </a:pPr>
            <a:r>
              <a:rPr b="1" lang="en" sz="1700"/>
              <a:t>Durmiendo en Memoria (Asleep In Memory) :</a:t>
            </a:r>
            <a:r>
              <a:rPr lang="en" sz="1700"/>
              <a:t> El proceso está bloqueado en memoria.</a:t>
            </a:r>
            <a:endParaRPr sz="1700"/>
          </a:p>
          <a:p>
            <a:pPr indent="0" lvl="0" marL="0" rtl="0" algn="l">
              <a:spcBef>
                <a:spcPts val="0"/>
              </a:spcBef>
              <a:spcAft>
                <a:spcPts val="0"/>
              </a:spcAft>
              <a:buNone/>
            </a:pPr>
            <a:r>
              <a:rPr b="1" lang="en" sz="1700"/>
              <a:t>Listo para Correr pero Swapeado (Ready to Run but swapped): </a:t>
            </a:r>
            <a:r>
              <a:rPr lang="en" sz="1700"/>
              <a:t>El proceso está bloqueado en memoria secundaria.</a:t>
            </a:r>
            <a:endParaRPr sz="1700"/>
          </a:p>
          <a:p>
            <a:pPr indent="0" lvl="0" marL="0" rtl="0" algn="l">
              <a:spcBef>
                <a:spcPts val="0"/>
              </a:spcBef>
              <a:spcAft>
                <a:spcPts val="0"/>
              </a:spcAft>
              <a:buNone/>
            </a:pPr>
            <a:r>
              <a:rPr b="1" lang="en" sz="1700"/>
              <a:t>Durmiendo en Memoria Secundaria (Asleep Swapped): </a:t>
            </a:r>
            <a:r>
              <a:rPr lang="en" sz="1700"/>
              <a:t>El proceso se encuentra bloqueado en memoria secundaria.</a:t>
            </a:r>
            <a:endParaRPr sz="1700"/>
          </a:p>
          <a:p>
            <a:pPr indent="0" lvl="0" marL="0" rtl="0" algn="l">
              <a:spcBef>
                <a:spcPts val="0"/>
              </a:spcBef>
              <a:spcAft>
                <a:spcPts val="0"/>
              </a:spcAft>
              <a:buNone/>
            </a:pPr>
            <a:r>
              <a:rPr b="1" lang="en" sz="1700"/>
              <a:t>Preempt(Preempt):</a:t>
            </a:r>
            <a:r>
              <a:rPr lang="en" sz="1700"/>
              <a:t> Es igual a 1 pero un proceso que pasó antes por Kernel mode solo puede pasar a preentive.</a:t>
            </a:r>
            <a:endParaRPr sz="1700"/>
          </a:p>
          <a:p>
            <a:pPr indent="0" lvl="0" marL="0" rtl="0" algn="l">
              <a:spcBef>
                <a:spcPts val="0"/>
              </a:spcBef>
              <a:spcAft>
                <a:spcPts val="0"/>
              </a:spcAft>
              <a:buNone/>
            </a:pPr>
            <a:r>
              <a:rPr b="1" lang="en" sz="1700"/>
              <a:t>Creado (Created): </a:t>
            </a:r>
            <a:r>
              <a:rPr lang="en" sz="1700"/>
              <a:t>El proceso está recién creado y en un estado de transición.</a:t>
            </a:r>
            <a:endParaRPr sz="1700"/>
          </a:p>
          <a:p>
            <a:pPr indent="0" lvl="0" marL="0" rtl="0" algn="l">
              <a:spcBef>
                <a:spcPts val="0"/>
              </a:spcBef>
              <a:spcAft>
                <a:spcPts val="0"/>
              </a:spcAft>
              <a:buNone/>
            </a:pPr>
            <a:r>
              <a:rPr b="1" lang="en" sz="1700"/>
              <a:t>Zombie (Zombie): </a:t>
            </a:r>
            <a:r>
              <a:rPr lang="en" sz="1700"/>
              <a:t>El proceso ejecutó la S.C. exit(), ya no existe más, lo único que queda es el exit state.</a:t>
            </a:r>
            <a:endParaRPr sz="1700"/>
          </a:p>
          <a:p>
            <a:pPr indent="0" lvl="0" marL="0" rtl="0" algn="l">
              <a:spcBef>
                <a:spcPts val="0"/>
              </a:spcBef>
              <a:spcAft>
                <a:spcPts val="0"/>
              </a:spcAft>
              <a:buNone/>
            </a:pPr>
            <a:r>
              <a:t/>
            </a:r>
            <a:endParaRPr b="1" sz="1700"/>
          </a:p>
          <a:p>
            <a:pPr indent="0" lvl="0" marL="0" rtl="0" algn="l">
              <a:spcBef>
                <a:spcPts val="0"/>
              </a:spcBef>
              <a:spcAft>
                <a:spcPts val="0"/>
              </a:spcAft>
              <a:buNone/>
            </a:pPr>
            <a:r>
              <a:t/>
            </a:r>
            <a:endParaRPr b="1" sz="1700"/>
          </a:p>
        </p:txBody>
      </p:sp>
      <p:sp>
        <p:nvSpPr>
          <p:cNvPr id="433" name="Google Shape;433;p65"/>
          <p:cNvSpPr txBox="1"/>
          <p:nvPr>
            <p:ph idx="4294967295" type="title"/>
          </p:nvPr>
        </p:nvSpPr>
        <p:spPr>
          <a:xfrm>
            <a:off x="727650" y="4431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Estados de un Proceso 2: System V</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6"/>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439" name="Google Shape;439;p66"/>
          <p:cNvPicPr preferRelativeResize="0"/>
          <p:nvPr/>
        </p:nvPicPr>
        <p:blipFill>
          <a:blip r:embed="rId3">
            <a:alphaModFix/>
          </a:blip>
          <a:stretch>
            <a:fillRect/>
          </a:stretch>
        </p:blipFill>
        <p:spPr>
          <a:xfrm>
            <a:off x="3251850" y="121200"/>
            <a:ext cx="4136100" cy="4901100"/>
          </a:xfrm>
          <a:prstGeom prst="rect">
            <a:avLst/>
          </a:prstGeom>
          <a:noFill/>
          <a:ln>
            <a:noFill/>
          </a:ln>
        </p:spPr>
      </p:pic>
      <p:sp>
        <p:nvSpPr>
          <p:cNvPr id="440" name="Google Shape;440;p66"/>
          <p:cNvSpPr txBox="1"/>
          <p:nvPr/>
        </p:nvSpPr>
        <p:spPr>
          <a:xfrm>
            <a:off x="0" y="0"/>
            <a:ext cx="33933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1"/>
                </a:solidFill>
                <a:latin typeface="Lato"/>
                <a:ea typeface="Lato"/>
                <a:cs typeface="Lato"/>
                <a:sym typeface="Lato"/>
              </a:rPr>
              <a:t>1-</a:t>
            </a:r>
            <a:r>
              <a:rPr b="1" lang="en" sz="1600">
                <a:solidFill>
                  <a:schemeClr val="accent1"/>
                </a:solidFill>
                <a:latin typeface="Lato"/>
                <a:ea typeface="Lato"/>
                <a:cs typeface="Lato"/>
                <a:sym typeface="Lato"/>
              </a:rPr>
              <a:t>Running User Mode</a:t>
            </a:r>
            <a:endParaRPr sz="1600">
              <a:solidFill>
                <a:schemeClr val="accent1"/>
              </a:solidFill>
              <a:latin typeface="Lato"/>
              <a:ea typeface="Lato"/>
              <a:cs typeface="Lato"/>
              <a:sym typeface="Lato"/>
            </a:endParaRPr>
          </a:p>
          <a:p>
            <a:pPr indent="0" lvl="0" marL="0" rtl="0" algn="l">
              <a:spcBef>
                <a:spcPts val="0"/>
              </a:spcBef>
              <a:spcAft>
                <a:spcPts val="0"/>
              </a:spcAft>
              <a:buNone/>
            </a:pPr>
            <a:r>
              <a:rPr b="1" lang="en" sz="1600">
                <a:solidFill>
                  <a:schemeClr val="accent1"/>
                </a:solidFill>
                <a:latin typeface="Lato"/>
                <a:ea typeface="Lato"/>
                <a:cs typeface="Lato"/>
                <a:sym typeface="Lato"/>
              </a:rPr>
              <a:t>2-</a:t>
            </a:r>
            <a:r>
              <a:rPr b="1" lang="en" sz="1600">
                <a:solidFill>
                  <a:schemeClr val="accent1"/>
                </a:solidFill>
                <a:latin typeface="Lato"/>
                <a:ea typeface="Lato"/>
                <a:cs typeface="Lato"/>
                <a:sym typeface="Lato"/>
              </a:rPr>
              <a:t>Running Kernel Mode</a:t>
            </a:r>
            <a:endParaRPr sz="1600">
              <a:solidFill>
                <a:schemeClr val="accent1"/>
              </a:solidFill>
              <a:latin typeface="Lato"/>
              <a:ea typeface="Lato"/>
              <a:cs typeface="Lato"/>
              <a:sym typeface="Lato"/>
            </a:endParaRPr>
          </a:p>
          <a:p>
            <a:pPr indent="0" lvl="0" marL="0" rtl="0" algn="l">
              <a:spcBef>
                <a:spcPts val="0"/>
              </a:spcBef>
              <a:spcAft>
                <a:spcPts val="0"/>
              </a:spcAft>
              <a:buNone/>
            </a:pPr>
            <a:r>
              <a:rPr b="1" lang="en" sz="1600">
                <a:solidFill>
                  <a:schemeClr val="accent1"/>
                </a:solidFill>
                <a:latin typeface="Lato"/>
                <a:ea typeface="Lato"/>
                <a:cs typeface="Lato"/>
                <a:sym typeface="Lato"/>
              </a:rPr>
              <a:t>3-</a:t>
            </a:r>
            <a:r>
              <a:rPr b="1" lang="en" sz="1600">
                <a:solidFill>
                  <a:schemeClr val="accent1"/>
                </a:solidFill>
                <a:latin typeface="Lato"/>
                <a:ea typeface="Lato"/>
                <a:cs typeface="Lato"/>
                <a:sym typeface="Lato"/>
              </a:rPr>
              <a:t>Ready to Run on Memory</a:t>
            </a:r>
            <a:endParaRPr b="1" sz="1600">
              <a:solidFill>
                <a:schemeClr val="accent1"/>
              </a:solidFill>
              <a:latin typeface="Lato"/>
              <a:ea typeface="Lato"/>
              <a:cs typeface="Lato"/>
              <a:sym typeface="Lato"/>
            </a:endParaRPr>
          </a:p>
          <a:p>
            <a:pPr indent="0" lvl="0" marL="0" rtl="0" algn="l">
              <a:spcBef>
                <a:spcPts val="0"/>
              </a:spcBef>
              <a:spcAft>
                <a:spcPts val="0"/>
              </a:spcAft>
              <a:buNone/>
            </a:pPr>
            <a:r>
              <a:rPr b="1" lang="en" sz="1600">
                <a:solidFill>
                  <a:schemeClr val="accent1"/>
                </a:solidFill>
                <a:latin typeface="Lato"/>
                <a:ea typeface="Lato"/>
                <a:cs typeface="Lato"/>
                <a:sym typeface="Lato"/>
              </a:rPr>
              <a:t>4-</a:t>
            </a:r>
            <a:r>
              <a:rPr b="1" lang="en" sz="1600">
                <a:solidFill>
                  <a:schemeClr val="accent1"/>
                </a:solidFill>
                <a:latin typeface="Lato"/>
                <a:ea typeface="Lato"/>
                <a:cs typeface="Lato"/>
                <a:sym typeface="Lato"/>
              </a:rPr>
              <a:t>Asleep In Memory</a:t>
            </a:r>
            <a:endParaRPr sz="1600">
              <a:solidFill>
                <a:schemeClr val="accent1"/>
              </a:solidFill>
              <a:latin typeface="Lato"/>
              <a:ea typeface="Lato"/>
              <a:cs typeface="Lato"/>
              <a:sym typeface="Lato"/>
            </a:endParaRPr>
          </a:p>
          <a:p>
            <a:pPr indent="0" lvl="0" marL="0" rtl="0" algn="l">
              <a:spcBef>
                <a:spcPts val="0"/>
              </a:spcBef>
              <a:spcAft>
                <a:spcPts val="0"/>
              </a:spcAft>
              <a:buNone/>
            </a:pPr>
            <a:r>
              <a:rPr b="1" lang="en" sz="1600">
                <a:solidFill>
                  <a:schemeClr val="accent1"/>
                </a:solidFill>
                <a:latin typeface="Lato"/>
                <a:ea typeface="Lato"/>
                <a:cs typeface="Lato"/>
                <a:sym typeface="Lato"/>
              </a:rPr>
              <a:t>5-</a:t>
            </a:r>
            <a:r>
              <a:rPr b="1" lang="en" sz="1600">
                <a:solidFill>
                  <a:schemeClr val="accent1"/>
                </a:solidFill>
                <a:latin typeface="Lato"/>
                <a:ea typeface="Lato"/>
                <a:cs typeface="Lato"/>
                <a:sym typeface="Lato"/>
              </a:rPr>
              <a:t>Ready to Run but swapped</a:t>
            </a:r>
            <a:endParaRPr sz="1600">
              <a:solidFill>
                <a:schemeClr val="accent1"/>
              </a:solidFill>
              <a:latin typeface="Lato"/>
              <a:ea typeface="Lato"/>
              <a:cs typeface="Lato"/>
              <a:sym typeface="Lato"/>
            </a:endParaRPr>
          </a:p>
          <a:p>
            <a:pPr indent="0" lvl="0" marL="0" rtl="0" algn="l">
              <a:spcBef>
                <a:spcPts val="0"/>
              </a:spcBef>
              <a:spcAft>
                <a:spcPts val="0"/>
              </a:spcAft>
              <a:buNone/>
            </a:pPr>
            <a:r>
              <a:rPr b="1" lang="en" sz="1600">
                <a:solidFill>
                  <a:schemeClr val="accent1"/>
                </a:solidFill>
                <a:latin typeface="Lato"/>
                <a:ea typeface="Lato"/>
                <a:cs typeface="Lato"/>
                <a:sym typeface="Lato"/>
              </a:rPr>
              <a:t>6-</a:t>
            </a:r>
            <a:r>
              <a:rPr b="1" lang="en" sz="1600">
                <a:solidFill>
                  <a:schemeClr val="accent1"/>
                </a:solidFill>
                <a:latin typeface="Lato"/>
                <a:ea typeface="Lato"/>
                <a:cs typeface="Lato"/>
                <a:sym typeface="Lato"/>
              </a:rPr>
              <a:t>Asleep Swapped</a:t>
            </a:r>
            <a:endParaRPr sz="1600">
              <a:solidFill>
                <a:schemeClr val="accent1"/>
              </a:solidFill>
              <a:latin typeface="Lato"/>
              <a:ea typeface="Lato"/>
              <a:cs typeface="Lato"/>
              <a:sym typeface="Lato"/>
            </a:endParaRPr>
          </a:p>
          <a:p>
            <a:pPr indent="0" lvl="0" marL="0" rtl="0" algn="l">
              <a:spcBef>
                <a:spcPts val="0"/>
              </a:spcBef>
              <a:spcAft>
                <a:spcPts val="0"/>
              </a:spcAft>
              <a:buNone/>
            </a:pPr>
            <a:r>
              <a:rPr b="1" lang="en" sz="1600">
                <a:solidFill>
                  <a:schemeClr val="accent1"/>
                </a:solidFill>
                <a:latin typeface="Lato"/>
                <a:ea typeface="Lato"/>
                <a:cs typeface="Lato"/>
                <a:sym typeface="Lato"/>
              </a:rPr>
              <a:t>7-P</a:t>
            </a:r>
            <a:r>
              <a:rPr b="1" lang="en" sz="1600">
                <a:solidFill>
                  <a:schemeClr val="accent1"/>
                </a:solidFill>
                <a:latin typeface="Lato"/>
                <a:ea typeface="Lato"/>
                <a:cs typeface="Lato"/>
                <a:sym typeface="Lato"/>
              </a:rPr>
              <a:t>reempt</a:t>
            </a:r>
            <a:endParaRPr b="1" sz="1600">
              <a:solidFill>
                <a:schemeClr val="accent1"/>
              </a:solidFill>
              <a:latin typeface="Lato"/>
              <a:ea typeface="Lato"/>
              <a:cs typeface="Lato"/>
              <a:sym typeface="Lato"/>
            </a:endParaRPr>
          </a:p>
          <a:p>
            <a:pPr indent="0" lvl="0" marL="0" rtl="0" algn="l">
              <a:spcBef>
                <a:spcPts val="0"/>
              </a:spcBef>
              <a:spcAft>
                <a:spcPts val="0"/>
              </a:spcAft>
              <a:buNone/>
            </a:pPr>
            <a:r>
              <a:rPr b="1" lang="en" sz="1600">
                <a:solidFill>
                  <a:schemeClr val="accent1"/>
                </a:solidFill>
                <a:latin typeface="Lato"/>
                <a:ea typeface="Lato"/>
                <a:cs typeface="Lato"/>
                <a:sym typeface="Lato"/>
              </a:rPr>
              <a:t>8-</a:t>
            </a:r>
            <a:r>
              <a:rPr b="1" lang="en" sz="1600">
                <a:solidFill>
                  <a:schemeClr val="accent1"/>
                </a:solidFill>
                <a:latin typeface="Lato"/>
                <a:ea typeface="Lato"/>
                <a:cs typeface="Lato"/>
                <a:sym typeface="Lato"/>
              </a:rPr>
              <a:t>Created</a:t>
            </a:r>
            <a:endParaRPr sz="1600">
              <a:solidFill>
                <a:schemeClr val="accent1"/>
              </a:solidFill>
              <a:latin typeface="Lato"/>
              <a:ea typeface="Lato"/>
              <a:cs typeface="Lato"/>
              <a:sym typeface="Lato"/>
            </a:endParaRPr>
          </a:p>
          <a:p>
            <a:pPr indent="0" lvl="0" marL="0" rtl="0" algn="l">
              <a:spcBef>
                <a:spcPts val="0"/>
              </a:spcBef>
              <a:spcAft>
                <a:spcPts val="0"/>
              </a:spcAft>
              <a:buNone/>
            </a:pPr>
            <a:r>
              <a:rPr b="1" lang="en" sz="1600">
                <a:solidFill>
                  <a:schemeClr val="accent1"/>
                </a:solidFill>
                <a:latin typeface="Lato"/>
                <a:ea typeface="Lato"/>
                <a:cs typeface="Lato"/>
                <a:sym typeface="Lato"/>
              </a:rPr>
              <a:t>9-</a:t>
            </a:r>
            <a:r>
              <a:rPr b="1" lang="en" sz="1600">
                <a:solidFill>
                  <a:schemeClr val="accent1"/>
                </a:solidFill>
                <a:latin typeface="Lato"/>
                <a:ea typeface="Lato"/>
                <a:cs typeface="Lato"/>
                <a:sym typeface="Lato"/>
              </a:rPr>
              <a:t>Zombie </a:t>
            </a:r>
            <a:endParaRPr sz="1600">
              <a:solidFill>
                <a:schemeClr val="accent1"/>
              </a:solidFill>
              <a:latin typeface="Lato"/>
              <a:ea typeface="Lato"/>
              <a:cs typeface="Lato"/>
              <a:sym typeface="Lato"/>
            </a:endParaRPr>
          </a:p>
          <a:p>
            <a:pPr indent="0" lvl="0" marL="0" rtl="0" algn="l">
              <a:spcBef>
                <a:spcPts val="0"/>
              </a:spcBef>
              <a:spcAft>
                <a:spcPts val="0"/>
              </a:spcAft>
              <a:buNone/>
            </a:pPr>
            <a:r>
              <a:t/>
            </a:r>
            <a:endParaRPr b="1" sz="1600">
              <a:solidFill>
                <a:schemeClr val="accent1"/>
              </a:solidFill>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7"/>
          <p:cNvSpPr txBox="1"/>
          <p:nvPr>
            <p:ph idx="1" type="body"/>
          </p:nvPr>
        </p:nvSpPr>
        <p:spPr>
          <a:xfrm>
            <a:off x="729450" y="1301550"/>
            <a:ext cx="7927800" cy="368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t>fork()</a:t>
            </a:r>
            <a:r>
              <a:rPr lang="en" sz="2000"/>
              <a:t>: Crea un proceso y devuelve su id.</a:t>
            </a:r>
            <a:endParaRPr sz="2000"/>
          </a:p>
          <a:p>
            <a:pPr indent="0" lvl="0" marL="0" rtl="0" algn="l">
              <a:spcBef>
                <a:spcPts val="0"/>
              </a:spcBef>
              <a:spcAft>
                <a:spcPts val="0"/>
              </a:spcAft>
              <a:buNone/>
            </a:pPr>
            <a:r>
              <a:rPr b="1" lang="en" sz="2000"/>
              <a:t>exit()</a:t>
            </a:r>
            <a:r>
              <a:rPr lang="en" sz="2000"/>
              <a:t>: Termina el proceso actual.</a:t>
            </a:r>
            <a:endParaRPr sz="2000"/>
          </a:p>
          <a:p>
            <a:pPr indent="0" lvl="0" marL="0" rtl="0" algn="l">
              <a:spcBef>
                <a:spcPts val="0"/>
              </a:spcBef>
              <a:spcAft>
                <a:spcPts val="0"/>
              </a:spcAft>
              <a:buNone/>
            </a:pPr>
            <a:r>
              <a:rPr b="1" lang="en" sz="2000"/>
              <a:t>wait()</a:t>
            </a:r>
            <a:r>
              <a:rPr lang="en" sz="2000"/>
              <a:t>: Espera por un proceso hijo.</a:t>
            </a:r>
            <a:endParaRPr sz="2000"/>
          </a:p>
          <a:p>
            <a:pPr indent="0" lvl="0" marL="0" rtl="0" algn="l">
              <a:spcBef>
                <a:spcPts val="0"/>
              </a:spcBef>
              <a:spcAft>
                <a:spcPts val="0"/>
              </a:spcAft>
              <a:buNone/>
            </a:pPr>
            <a:r>
              <a:rPr b="1" lang="en" sz="2000"/>
              <a:t>kill(pid)</a:t>
            </a:r>
            <a:r>
              <a:rPr lang="en" sz="2000"/>
              <a:t>: Termina el proceso cuyo pid es el parámetro.</a:t>
            </a:r>
            <a:endParaRPr sz="2000"/>
          </a:p>
          <a:p>
            <a:pPr indent="0" lvl="0" marL="0" rtl="0" algn="l">
              <a:spcBef>
                <a:spcPts val="0"/>
              </a:spcBef>
              <a:spcAft>
                <a:spcPts val="0"/>
              </a:spcAft>
              <a:buNone/>
            </a:pPr>
            <a:r>
              <a:rPr b="1" lang="en" sz="2000"/>
              <a:t>getpid()</a:t>
            </a:r>
            <a:r>
              <a:rPr lang="en" sz="2000"/>
              <a:t>: Devuelve el pid del proceso actual.</a:t>
            </a:r>
            <a:endParaRPr sz="2000"/>
          </a:p>
          <a:p>
            <a:pPr indent="0" lvl="0" marL="0" rtl="0" algn="l">
              <a:spcBef>
                <a:spcPts val="0"/>
              </a:spcBef>
              <a:spcAft>
                <a:spcPts val="0"/>
              </a:spcAft>
              <a:buNone/>
            </a:pPr>
            <a:r>
              <a:rPr b="1" lang="en" sz="2000"/>
              <a:t>exec(filename, argv)</a:t>
            </a:r>
            <a:r>
              <a:rPr lang="en" sz="2000"/>
              <a:t>: Carga un archivo y lo ejecuta.</a:t>
            </a:r>
            <a:endParaRPr sz="2000"/>
          </a:p>
          <a:p>
            <a:pPr indent="0" lvl="0" marL="0" rtl="0" algn="l">
              <a:spcBef>
                <a:spcPts val="0"/>
              </a:spcBef>
              <a:spcAft>
                <a:spcPts val="0"/>
              </a:spcAft>
              <a:buNone/>
            </a:pPr>
            <a:r>
              <a:rPr b="1" lang="en" sz="2000"/>
              <a:t>sbrk(n)</a:t>
            </a:r>
            <a:r>
              <a:rPr lang="en" sz="2000"/>
              <a:t>: Crece la memoria del proceso en n bytes.</a:t>
            </a:r>
            <a:endParaRPr sz="2000"/>
          </a:p>
        </p:txBody>
      </p:sp>
      <p:sp>
        <p:nvSpPr>
          <p:cNvPr id="446" name="Google Shape;446;p67"/>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 API resumida</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8"/>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Creación de un Proceso</a:t>
            </a:r>
            <a:endParaRPr/>
          </a:p>
        </p:txBody>
      </p:sp>
      <p:sp>
        <p:nvSpPr>
          <p:cNvPr id="452" name="Google Shape;452;p68"/>
          <p:cNvSpPr txBox="1"/>
          <p:nvPr>
            <p:ph idx="1" type="body"/>
          </p:nvPr>
        </p:nvSpPr>
        <p:spPr>
          <a:xfrm>
            <a:off x="807875" y="1326150"/>
            <a:ext cx="7688700" cy="3550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725"/>
              <a:t>La única forma de que un usuario cree un proceso en el sistema operativo UNIX es llamando a la system call fork.</a:t>
            </a:r>
            <a:endParaRPr sz="1725"/>
          </a:p>
          <a:p>
            <a:pPr indent="0" lvl="0" marL="0" rtl="0" algn="l">
              <a:lnSpc>
                <a:spcPct val="95000"/>
              </a:lnSpc>
              <a:spcBef>
                <a:spcPts val="0"/>
              </a:spcBef>
              <a:spcAft>
                <a:spcPts val="0"/>
              </a:spcAft>
              <a:buSzPts val="275"/>
              <a:buNone/>
            </a:pPr>
            <a:r>
              <a:rPr lang="en" sz="1725"/>
              <a:t>El proceso que invoca a fork es llamado proceso padre, el nuevo proceso creado es llamado hijo.</a:t>
            </a:r>
            <a:endParaRPr sz="1725"/>
          </a:p>
          <a:p>
            <a:pPr indent="0" lvl="0" marL="0" rtl="0" algn="l">
              <a:lnSpc>
                <a:spcPct val="95000"/>
              </a:lnSpc>
              <a:spcBef>
                <a:spcPts val="0"/>
              </a:spcBef>
              <a:spcAft>
                <a:spcPts val="0"/>
              </a:spcAft>
              <a:buSzPts val="275"/>
              <a:buNone/>
            </a:pPr>
            <a:r>
              <a:t/>
            </a:r>
            <a:endParaRPr sz="1725"/>
          </a:p>
          <a:p>
            <a:pPr indent="0" lvl="0" marL="0" rtl="0" algn="l">
              <a:lnSpc>
                <a:spcPct val="95000"/>
              </a:lnSpc>
              <a:spcBef>
                <a:spcPts val="0"/>
              </a:spcBef>
              <a:spcAft>
                <a:spcPts val="0"/>
              </a:spcAft>
              <a:buSzPts val="275"/>
              <a:buNone/>
            </a:pPr>
            <a:r>
              <a:rPr lang="en" sz="1725"/>
              <a:t>¿Que hace fork?:</a:t>
            </a:r>
            <a:endParaRPr sz="1725"/>
          </a:p>
          <a:p>
            <a:pPr indent="0" lvl="0" marL="0" rtl="0" algn="l">
              <a:lnSpc>
                <a:spcPct val="95000"/>
              </a:lnSpc>
              <a:spcBef>
                <a:spcPts val="0"/>
              </a:spcBef>
              <a:spcAft>
                <a:spcPts val="0"/>
              </a:spcAft>
              <a:buSzPts val="275"/>
              <a:buNone/>
            </a:pPr>
            <a:r>
              <a:rPr lang="en" sz="1725"/>
              <a:t>Crea y asigna una nueva entrada en la Process Table para el nuevo proceso.</a:t>
            </a:r>
            <a:endParaRPr sz="1725"/>
          </a:p>
          <a:p>
            <a:pPr indent="0" lvl="0" marL="0" rtl="0" algn="l">
              <a:lnSpc>
                <a:spcPct val="95000"/>
              </a:lnSpc>
              <a:spcBef>
                <a:spcPts val="0"/>
              </a:spcBef>
              <a:spcAft>
                <a:spcPts val="0"/>
              </a:spcAft>
              <a:buSzPts val="275"/>
              <a:buNone/>
            </a:pPr>
            <a:r>
              <a:rPr lang="en" sz="1725"/>
              <a:t>Asigna un número de ID único al proceso hijo.</a:t>
            </a:r>
            <a:endParaRPr sz="1725"/>
          </a:p>
          <a:p>
            <a:pPr indent="0" lvl="0" marL="0" rtl="0" algn="l">
              <a:lnSpc>
                <a:spcPct val="95000"/>
              </a:lnSpc>
              <a:spcBef>
                <a:spcPts val="0"/>
              </a:spcBef>
              <a:spcAft>
                <a:spcPts val="0"/>
              </a:spcAft>
              <a:buSzPts val="275"/>
              <a:buNone/>
            </a:pPr>
            <a:r>
              <a:rPr lang="en" sz="1725"/>
              <a:t>Crea una copia lógica del contexto del proceso padre, algunas de esas partes pueden ser compartidas como la sección text</a:t>
            </a:r>
            <a:endParaRPr sz="1725"/>
          </a:p>
          <a:p>
            <a:pPr indent="0" lvl="0" marL="0" rtl="0" algn="l">
              <a:lnSpc>
                <a:spcPct val="95000"/>
              </a:lnSpc>
              <a:spcBef>
                <a:spcPts val="0"/>
              </a:spcBef>
              <a:spcAft>
                <a:spcPts val="0"/>
              </a:spcAft>
              <a:buSzPts val="275"/>
              <a:buNone/>
            </a:pPr>
            <a:r>
              <a:rPr lang="en" sz="1725"/>
              <a:t> Realiza ciertas operaciones de I/O.</a:t>
            </a:r>
            <a:endParaRPr sz="1725"/>
          </a:p>
          <a:p>
            <a:pPr indent="0" lvl="0" marL="0" rtl="0" algn="l">
              <a:lnSpc>
                <a:spcPct val="95000"/>
              </a:lnSpc>
              <a:spcBef>
                <a:spcPts val="0"/>
              </a:spcBef>
              <a:spcAft>
                <a:spcPts val="0"/>
              </a:spcAft>
              <a:buSzPts val="275"/>
              <a:buNone/>
            </a:pPr>
            <a:r>
              <a:rPr lang="en" sz="1725"/>
              <a:t> Devuelve el número de ID del hijo al proceso padre, y un 0 al proceso hijo</a:t>
            </a:r>
            <a:endParaRPr sz="1725"/>
          </a:p>
          <a:p>
            <a:pPr indent="0" lvl="0" marL="0" rtl="0" algn="l">
              <a:lnSpc>
                <a:spcPct val="95000"/>
              </a:lnSpc>
              <a:spcBef>
                <a:spcPts val="0"/>
              </a:spcBef>
              <a:spcAft>
                <a:spcPts val="0"/>
              </a:spcAft>
              <a:buSzPts val="275"/>
              <a:buNone/>
            </a:pPr>
            <a:r>
              <a:t/>
            </a:r>
            <a:endParaRPr sz="1725"/>
          </a:p>
          <a:p>
            <a:pPr indent="0" lvl="0" marL="0" rtl="0" algn="l">
              <a:lnSpc>
                <a:spcPct val="95000"/>
              </a:lnSpc>
              <a:spcBef>
                <a:spcPts val="0"/>
              </a:spcBef>
              <a:spcAft>
                <a:spcPts val="0"/>
              </a:spcAft>
              <a:buSzPts val="275"/>
              <a:buNone/>
            </a:pPr>
            <a:r>
              <a:t/>
            </a:r>
            <a:endParaRPr sz="1725"/>
          </a:p>
          <a:p>
            <a:pPr indent="0" lvl="0" marL="0" rtl="0" algn="l">
              <a:lnSpc>
                <a:spcPct val="95000"/>
              </a:lnSpc>
              <a:spcBef>
                <a:spcPts val="0"/>
              </a:spcBef>
              <a:spcAft>
                <a:spcPts val="0"/>
              </a:spcAft>
              <a:buSzPts val="275"/>
              <a:buNone/>
            </a:pPr>
            <a:r>
              <a:t/>
            </a:r>
            <a:endParaRPr sz="1725"/>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9"/>
          <p:cNvSpPr txBox="1"/>
          <p:nvPr/>
        </p:nvSpPr>
        <p:spPr>
          <a:xfrm>
            <a:off x="280650" y="0"/>
            <a:ext cx="8135700" cy="38742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407">
                <a:solidFill>
                  <a:schemeClr val="accent1"/>
                </a:solidFill>
                <a:latin typeface="Lato"/>
                <a:ea typeface="Lato"/>
                <a:cs typeface="Lato"/>
                <a:sym typeface="Lato"/>
              </a:rPr>
              <a:t>La implementación de esta system call no es para nada trivial ya que cuando el proceso hijo inicia inicia a ejecutarse parece hacerlo casi en el aire:</a:t>
            </a:r>
            <a:endParaRPr sz="1407">
              <a:solidFill>
                <a:schemeClr val="accent1"/>
              </a:solidFill>
              <a:latin typeface="Lato"/>
              <a:ea typeface="Lato"/>
              <a:cs typeface="Lato"/>
              <a:sym typeface="Lato"/>
            </a:endParaRPr>
          </a:p>
          <a:p>
            <a:pPr indent="0" lvl="0" marL="0" rtl="0" algn="l">
              <a:lnSpc>
                <a:spcPct val="95000"/>
              </a:lnSpc>
              <a:spcBef>
                <a:spcPts val="0"/>
              </a:spcBef>
              <a:spcAft>
                <a:spcPts val="0"/>
              </a:spcAft>
              <a:buNone/>
            </a:pPr>
            <a:r>
              <a:t/>
            </a:r>
            <a:endParaRPr sz="1407">
              <a:solidFill>
                <a:schemeClr val="accent1"/>
              </a:solidFill>
              <a:latin typeface="Lato"/>
              <a:ea typeface="Lato"/>
              <a:cs typeface="Lato"/>
              <a:sym typeface="Lato"/>
            </a:endParaRPr>
          </a:p>
          <a:p>
            <a:pPr indent="-317976" lvl="0" marL="457200" rtl="0" algn="l">
              <a:lnSpc>
                <a:spcPct val="95000"/>
              </a:lnSpc>
              <a:spcBef>
                <a:spcPts val="0"/>
              </a:spcBef>
              <a:spcAft>
                <a:spcPts val="0"/>
              </a:spcAft>
              <a:buClr>
                <a:schemeClr val="accent1"/>
              </a:buClr>
              <a:buSzPts val="1408"/>
              <a:buFont typeface="Lato"/>
              <a:buChar char="●"/>
            </a:pPr>
            <a:r>
              <a:rPr lang="en" sz="1407">
                <a:solidFill>
                  <a:schemeClr val="accent1"/>
                </a:solidFill>
                <a:latin typeface="Lato"/>
                <a:ea typeface="Lato"/>
                <a:cs typeface="Lato"/>
                <a:sym typeface="Lato"/>
              </a:rPr>
              <a:t>chequear que haya recursos en el kernel;</a:t>
            </a:r>
            <a:endParaRPr sz="1407">
              <a:solidFill>
                <a:schemeClr val="accent1"/>
              </a:solidFill>
              <a:latin typeface="Lato"/>
              <a:ea typeface="Lato"/>
              <a:cs typeface="Lato"/>
              <a:sym typeface="Lato"/>
            </a:endParaRPr>
          </a:p>
          <a:p>
            <a:pPr indent="-317976" lvl="0" marL="457200" rtl="0" algn="l">
              <a:lnSpc>
                <a:spcPct val="95000"/>
              </a:lnSpc>
              <a:spcBef>
                <a:spcPts val="0"/>
              </a:spcBef>
              <a:spcAft>
                <a:spcPts val="0"/>
              </a:spcAft>
              <a:buClr>
                <a:schemeClr val="accent1"/>
              </a:buClr>
              <a:buSzPts val="1408"/>
              <a:buFont typeface="Lato"/>
              <a:buChar char="●"/>
            </a:pPr>
            <a:r>
              <a:rPr lang="en" sz="1407">
                <a:solidFill>
                  <a:schemeClr val="accent1"/>
                </a:solidFill>
                <a:latin typeface="Lato"/>
                <a:ea typeface="Lato"/>
                <a:cs typeface="Lato"/>
                <a:sym typeface="Lato"/>
              </a:rPr>
              <a:t>obtener una entrada libre de la Process Table, como un PID único;</a:t>
            </a:r>
            <a:endParaRPr sz="1407">
              <a:solidFill>
                <a:schemeClr val="accent1"/>
              </a:solidFill>
              <a:latin typeface="Lato"/>
              <a:ea typeface="Lato"/>
              <a:cs typeface="Lato"/>
              <a:sym typeface="Lato"/>
            </a:endParaRPr>
          </a:p>
          <a:p>
            <a:pPr indent="-317976" lvl="0" marL="457200" rtl="0" algn="l">
              <a:lnSpc>
                <a:spcPct val="95000"/>
              </a:lnSpc>
              <a:spcBef>
                <a:spcPts val="0"/>
              </a:spcBef>
              <a:spcAft>
                <a:spcPts val="0"/>
              </a:spcAft>
              <a:buClr>
                <a:schemeClr val="accent1"/>
              </a:buClr>
              <a:buSzPts val="1408"/>
              <a:buFont typeface="Lato"/>
              <a:buChar char="●"/>
            </a:pPr>
            <a:r>
              <a:rPr lang="en" sz="1407">
                <a:solidFill>
                  <a:schemeClr val="accent1"/>
                </a:solidFill>
                <a:latin typeface="Lato"/>
                <a:ea typeface="Lato"/>
                <a:cs typeface="Lato"/>
                <a:sym typeface="Lato"/>
              </a:rPr>
              <a:t>chequear que el usuario no esté ejecutando demasiados procesos;</a:t>
            </a:r>
            <a:endParaRPr sz="1407">
              <a:solidFill>
                <a:schemeClr val="accent1"/>
              </a:solidFill>
              <a:latin typeface="Lato"/>
              <a:ea typeface="Lato"/>
              <a:cs typeface="Lato"/>
              <a:sym typeface="Lato"/>
            </a:endParaRPr>
          </a:p>
          <a:p>
            <a:pPr indent="-317976" lvl="0" marL="457200" rtl="0" algn="l">
              <a:lnSpc>
                <a:spcPct val="95000"/>
              </a:lnSpc>
              <a:spcBef>
                <a:spcPts val="0"/>
              </a:spcBef>
              <a:spcAft>
                <a:spcPts val="0"/>
              </a:spcAft>
              <a:buClr>
                <a:schemeClr val="accent1"/>
              </a:buClr>
              <a:buSzPts val="1408"/>
              <a:buFont typeface="Lato"/>
              <a:buChar char="●"/>
            </a:pPr>
            <a:r>
              <a:rPr lang="en" sz="1407">
                <a:solidFill>
                  <a:schemeClr val="accent1"/>
                </a:solidFill>
                <a:latin typeface="Lato"/>
                <a:ea typeface="Lato"/>
                <a:cs typeface="Lato"/>
                <a:sym typeface="Lato"/>
              </a:rPr>
              <a:t>macar al proceso hijo en estado “siendo creado”;</a:t>
            </a:r>
            <a:endParaRPr sz="1407">
              <a:solidFill>
                <a:schemeClr val="accent1"/>
              </a:solidFill>
              <a:latin typeface="Lato"/>
              <a:ea typeface="Lato"/>
              <a:cs typeface="Lato"/>
              <a:sym typeface="Lato"/>
            </a:endParaRPr>
          </a:p>
          <a:p>
            <a:pPr indent="-317976" lvl="0" marL="457200" rtl="0" algn="l">
              <a:lnSpc>
                <a:spcPct val="95000"/>
              </a:lnSpc>
              <a:spcBef>
                <a:spcPts val="0"/>
              </a:spcBef>
              <a:spcAft>
                <a:spcPts val="0"/>
              </a:spcAft>
              <a:buClr>
                <a:schemeClr val="accent1"/>
              </a:buClr>
              <a:buSzPts val="1408"/>
              <a:buFont typeface="Lato"/>
              <a:buChar char="●"/>
            </a:pPr>
            <a:r>
              <a:rPr lang="en" sz="1407">
                <a:solidFill>
                  <a:schemeClr val="accent1"/>
                </a:solidFill>
                <a:latin typeface="Lato"/>
                <a:ea typeface="Lato"/>
                <a:cs typeface="Lato"/>
                <a:sym typeface="Lato"/>
              </a:rPr>
              <a:t>copiar los datos de la entrada en la Process Table del padre a la del hijo;</a:t>
            </a:r>
            <a:endParaRPr sz="1407">
              <a:solidFill>
                <a:schemeClr val="accent1"/>
              </a:solidFill>
              <a:latin typeface="Lato"/>
              <a:ea typeface="Lato"/>
              <a:cs typeface="Lato"/>
              <a:sym typeface="Lato"/>
            </a:endParaRPr>
          </a:p>
          <a:p>
            <a:pPr indent="-317976" lvl="0" marL="457200" rtl="0" algn="l">
              <a:lnSpc>
                <a:spcPct val="95000"/>
              </a:lnSpc>
              <a:spcBef>
                <a:spcPts val="0"/>
              </a:spcBef>
              <a:spcAft>
                <a:spcPts val="0"/>
              </a:spcAft>
              <a:buClr>
                <a:schemeClr val="accent1"/>
              </a:buClr>
              <a:buSzPts val="1408"/>
              <a:buFont typeface="Lato"/>
              <a:buChar char="●"/>
            </a:pPr>
            <a:r>
              <a:rPr lang="en" sz="1407">
                <a:solidFill>
                  <a:schemeClr val="accent1"/>
                </a:solidFill>
                <a:latin typeface="Lato"/>
                <a:ea typeface="Lato"/>
                <a:cs typeface="Lato"/>
                <a:sym typeface="Lato"/>
              </a:rPr>
              <a:t>incrementar el contador del current directoty inode;</a:t>
            </a:r>
            <a:endParaRPr sz="1407">
              <a:solidFill>
                <a:schemeClr val="accent1"/>
              </a:solidFill>
              <a:latin typeface="Lato"/>
              <a:ea typeface="Lato"/>
              <a:cs typeface="Lato"/>
              <a:sym typeface="Lato"/>
            </a:endParaRPr>
          </a:p>
          <a:p>
            <a:pPr indent="-317976" lvl="0" marL="457200" rtl="0" algn="l">
              <a:lnSpc>
                <a:spcPct val="95000"/>
              </a:lnSpc>
              <a:spcBef>
                <a:spcPts val="0"/>
              </a:spcBef>
              <a:spcAft>
                <a:spcPts val="0"/>
              </a:spcAft>
              <a:buClr>
                <a:schemeClr val="accent1"/>
              </a:buClr>
              <a:buSzPts val="1408"/>
              <a:buFont typeface="Lato"/>
              <a:buChar char="●"/>
            </a:pPr>
            <a:r>
              <a:rPr lang="en" sz="1407">
                <a:solidFill>
                  <a:schemeClr val="accent1"/>
                </a:solidFill>
                <a:latin typeface="Lato"/>
                <a:ea typeface="Lato"/>
                <a:cs typeface="Lato"/>
                <a:sym typeface="Lato"/>
              </a:rPr>
              <a:t>incrementar el contador de archivos abiertos en la File Table;</a:t>
            </a:r>
            <a:endParaRPr sz="1407">
              <a:solidFill>
                <a:schemeClr val="accent1"/>
              </a:solidFill>
              <a:latin typeface="Lato"/>
              <a:ea typeface="Lato"/>
              <a:cs typeface="Lato"/>
              <a:sym typeface="Lato"/>
            </a:endParaRPr>
          </a:p>
          <a:p>
            <a:pPr indent="-317976" lvl="0" marL="457200" rtl="0" algn="l">
              <a:lnSpc>
                <a:spcPct val="95000"/>
              </a:lnSpc>
              <a:spcBef>
                <a:spcPts val="0"/>
              </a:spcBef>
              <a:spcAft>
                <a:spcPts val="0"/>
              </a:spcAft>
              <a:buClr>
                <a:schemeClr val="accent1"/>
              </a:buClr>
              <a:buSzPts val="1408"/>
              <a:buFont typeface="Lato"/>
              <a:buChar char="●"/>
            </a:pPr>
            <a:r>
              <a:rPr lang="en" sz="1407">
                <a:solidFill>
                  <a:schemeClr val="accent1"/>
                </a:solidFill>
                <a:latin typeface="Lato"/>
                <a:ea typeface="Lato"/>
                <a:cs typeface="Lato"/>
                <a:sym typeface="Lato"/>
              </a:rPr>
              <a:t>hacer una copia del contexto del padre en memoria;</a:t>
            </a:r>
            <a:endParaRPr sz="1407">
              <a:solidFill>
                <a:schemeClr val="accent1"/>
              </a:solidFill>
              <a:latin typeface="Lato"/>
              <a:ea typeface="Lato"/>
              <a:cs typeface="Lato"/>
              <a:sym typeface="Lato"/>
            </a:endParaRPr>
          </a:p>
          <a:p>
            <a:pPr indent="-317976" lvl="0" marL="457200" rtl="0" algn="l">
              <a:lnSpc>
                <a:spcPct val="95000"/>
              </a:lnSpc>
              <a:spcBef>
                <a:spcPts val="0"/>
              </a:spcBef>
              <a:spcAft>
                <a:spcPts val="0"/>
              </a:spcAft>
              <a:buClr>
                <a:schemeClr val="accent1"/>
              </a:buClr>
              <a:buSzPts val="1408"/>
              <a:buFont typeface="Lato"/>
              <a:buChar char="●"/>
            </a:pPr>
            <a:r>
              <a:rPr lang="en" sz="1407">
                <a:solidFill>
                  <a:schemeClr val="accent1"/>
                </a:solidFill>
                <a:latin typeface="Lato"/>
                <a:ea typeface="Lato"/>
                <a:cs typeface="Lato"/>
                <a:sym typeface="Lato"/>
              </a:rPr>
              <a:t>crear un contexto a nivel sistema falso para el hijo;</a:t>
            </a:r>
            <a:endParaRPr sz="1407">
              <a:solidFill>
                <a:schemeClr val="accent1"/>
              </a:solidFill>
              <a:latin typeface="Lato"/>
              <a:ea typeface="Lato"/>
              <a:cs typeface="Lato"/>
              <a:sym typeface="Lato"/>
            </a:endParaRPr>
          </a:p>
          <a:p>
            <a:pPr indent="-317976" lvl="1" marL="914400" rtl="0" algn="l">
              <a:lnSpc>
                <a:spcPct val="95000"/>
              </a:lnSpc>
              <a:spcBef>
                <a:spcPts val="0"/>
              </a:spcBef>
              <a:spcAft>
                <a:spcPts val="0"/>
              </a:spcAft>
              <a:buClr>
                <a:schemeClr val="accent1"/>
              </a:buClr>
              <a:buSzPts val="1408"/>
              <a:buFont typeface="Lato"/>
              <a:buChar char="○"/>
            </a:pPr>
            <a:r>
              <a:rPr lang="en" sz="1407">
                <a:solidFill>
                  <a:schemeClr val="accent1"/>
                </a:solidFill>
                <a:latin typeface="Lato"/>
                <a:ea typeface="Lato"/>
                <a:cs typeface="Lato"/>
                <a:sym typeface="Lato"/>
              </a:rPr>
              <a:t>el contexto falso contiene datos para que el hijo se reconozca a sí mismo</a:t>
            </a:r>
            <a:endParaRPr sz="1407">
              <a:solidFill>
                <a:schemeClr val="accent1"/>
              </a:solidFill>
              <a:latin typeface="Lato"/>
              <a:ea typeface="Lato"/>
              <a:cs typeface="Lato"/>
              <a:sym typeface="Lato"/>
            </a:endParaRPr>
          </a:p>
          <a:p>
            <a:pPr indent="-317976" lvl="1" marL="914400" rtl="0" algn="l">
              <a:lnSpc>
                <a:spcPct val="95000"/>
              </a:lnSpc>
              <a:spcBef>
                <a:spcPts val="0"/>
              </a:spcBef>
              <a:spcAft>
                <a:spcPts val="0"/>
              </a:spcAft>
              <a:buClr>
                <a:schemeClr val="accent1"/>
              </a:buClr>
              <a:buSzPts val="1408"/>
              <a:buFont typeface="Lato"/>
              <a:buChar char="○"/>
            </a:pPr>
            <a:r>
              <a:rPr lang="en" sz="1407">
                <a:solidFill>
                  <a:schemeClr val="accent1"/>
                </a:solidFill>
                <a:latin typeface="Lato"/>
                <a:ea typeface="Lato"/>
                <a:cs typeface="Lato"/>
                <a:sym typeface="Lato"/>
              </a:rPr>
              <a:t>y para que tenga un punto de inicio cuando el planificador lo haga ejecutarse;</a:t>
            </a:r>
            <a:endParaRPr/>
          </a:p>
        </p:txBody>
      </p:sp>
      <p:sp>
        <p:nvSpPr>
          <p:cNvPr id="458" name="Google Shape;458;p69"/>
          <p:cNvSpPr txBox="1"/>
          <p:nvPr/>
        </p:nvSpPr>
        <p:spPr>
          <a:xfrm>
            <a:off x="280650" y="3741100"/>
            <a:ext cx="82698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if(el proceso en ejecución es el padre){</a:t>
            </a:r>
            <a:endParaRPr sz="1300"/>
          </a:p>
          <a:p>
            <a:pPr indent="0" lvl="0" marL="0" rtl="0" algn="l">
              <a:spcBef>
                <a:spcPts val="0"/>
              </a:spcBef>
              <a:spcAft>
                <a:spcPts val="0"/>
              </a:spcAft>
              <a:buNone/>
            </a:pPr>
            <a:r>
              <a:rPr lang="en" sz="1300"/>
              <a:t>cambiar el estado del hijo a "ready to run";</a:t>
            </a:r>
            <a:endParaRPr sz="1300"/>
          </a:p>
          <a:p>
            <a:pPr indent="0" lvl="0" marL="0" rtl="0" algn="l">
              <a:spcBef>
                <a:spcPts val="0"/>
              </a:spcBef>
              <a:spcAft>
                <a:spcPts val="0"/>
              </a:spcAft>
              <a:buNone/>
            </a:pPr>
            <a:r>
              <a:rPr lang="en" sz="1300"/>
              <a:t>return ( ID del hijo);}</a:t>
            </a:r>
            <a:endParaRPr sz="1300"/>
          </a:p>
          <a:p>
            <a:pPr indent="0" lvl="0" marL="0" rtl="0" algn="l">
              <a:spcBef>
                <a:spcPts val="0"/>
              </a:spcBef>
              <a:spcAft>
                <a:spcPts val="0"/>
              </a:spcAft>
              <a:buNone/>
            </a:pPr>
            <a:r>
              <a:rPr lang="en" sz="1300"/>
              <a:t>else /* se esta ejecutando el hijo */{</a:t>
            </a:r>
            <a:endParaRPr sz="1300"/>
          </a:p>
          <a:p>
            <a:pPr indent="0" lvl="0" marL="0" rtl="0" algn="l">
              <a:spcBef>
                <a:spcPts val="0"/>
              </a:spcBef>
              <a:spcAft>
                <a:spcPts val="0"/>
              </a:spcAft>
              <a:buNone/>
            </a:pPr>
            <a:r>
              <a:rPr lang="en" sz="1300"/>
              <a:t>inicializar algunas cosas;</a:t>
            </a:r>
            <a:endParaRPr sz="1300"/>
          </a:p>
          <a:p>
            <a:pPr indent="0" lvl="0" marL="0" rtl="0" algn="l">
              <a:spcBef>
                <a:spcPts val="0"/>
              </a:spcBef>
              <a:spcAft>
                <a:spcPts val="0"/>
              </a:spcAft>
              <a:buNone/>
            </a:pPr>
            <a:r>
              <a:rPr lang="en" sz="1300"/>
              <a:t>return 0;}</a:t>
            </a:r>
            <a:endParaRPr sz="1300"/>
          </a:p>
          <a:p>
            <a:pPr indent="0" lvl="0" marL="0" rtl="0" algn="l">
              <a:spcBef>
                <a:spcPts val="0"/>
              </a:spcBef>
              <a:spcAft>
                <a:spcPts val="0"/>
              </a:spcAft>
              <a:buNone/>
            </a:pPr>
            <a:r>
              <a:t/>
            </a:r>
            <a:endParaRPr sz="13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Forkbomb</a:t>
            </a:r>
            <a:endParaRPr/>
          </a:p>
        </p:txBody>
      </p:sp>
      <p:pic>
        <p:nvPicPr>
          <p:cNvPr id="464" name="Google Shape;464;p70"/>
          <p:cNvPicPr preferRelativeResize="0"/>
          <p:nvPr/>
        </p:nvPicPr>
        <p:blipFill>
          <a:blip r:embed="rId3">
            <a:alphaModFix/>
          </a:blip>
          <a:stretch>
            <a:fillRect/>
          </a:stretch>
        </p:blipFill>
        <p:spPr>
          <a:xfrm>
            <a:off x="476125" y="499750"/>
            <a:ext cx="6163674" cy="36199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1"/>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Forkbomb</a:t>
            </a:r>
            <a:endParaRPr/>
          </a:p>
        </p:txBody>
      </p:sp>
      <p:pic>
        <p:nvPicPr>
          <p:cNvPr id="470" name="Google Shape;470;p71"/>
          <p:cNvPicPr preferRelativeResize="0"/>
          <p:nvPr/>
        </p:nvPicPr>
        <p:blipFill>
          <a:blip r:embed="rId3">
            <a:alphaModFix/>
          </a:blip>
          <a:stretch>
            <a:fillRect/>
          </a:stretch>
        </p:blipFill>
        <p:spPr>
          <a:xfrm>
            <a:off x="279800" y="162900"/>
            <a:ext cx="5729175" cy="3511025"/>
          </a:xfrm>
          <a:prstGeom prst="rect">
            <a:avLst/>
          </a:prstGeom>
          <a:noFill/>
          <a:ln>
            <a:noFill/>
          </a:ln>
        </p:spPr>
      </p:pic>
      <p:pic>
        <p:nvPicPr>
          <p:cNvPr id="471" name="Google Shape;471;p71"/>
          <p:cNvPicPr preferRelativeResize="0"/>
          <p:nvPr/>
        </p:nvPicPr>
        <p:blipFill>
          <a:blip r:embed="rId4">
            <a:alphaModFix/>
          </a:blip>
          <a:stretch>
            <a:fillRect/>
          </a:stretch>
        </p:blipFill>
        <p:spPr>
          <a:xfrm>
            <a:off x="6148024" y="2571750"/>
            <a:ext cx="2830226" cy="21226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 Programa: Compilación</a:t>
            </a:r>
            <a:endParaRPr/>
          </a:p>
        </p:txBody>
      </p:sp>
      <p:sp>
        <p:nvSpPr>
          <p:cNvPr id="97" name="Google Shape;97;p18"/>
          <p:cNvSpPr txBox="1"/>
          <p:nvPr>
            <p:ph idx="1" type="body"/>
          </p:nvPr>
        </p:nvSpPr>
        <p:spPr>
          <a:xfrm>
            <a:off x="651050" y="535200"/>
            <a:ext cx="7688700" cy="3873600"/>
          </a:xfrm>
          <a:prstGeom prst="rect">
            <a:avLst/>
          </a:prstGeom>
        </p:spPr>
        <p:txBody>
          <a:bodyPr anchorCtr="0" anchor="t" bIns="91425" lIns="91425" spcFirstLastPara="1" rIns="91425" wrap="square" tIns="91425">
            <a:noAutofit/>
          </a:bodyPr>
          <a:lstStyle/>
          <a:p>
            <a:pPr indent="457200" lvl="0" marL="0" rtl="0" algn="l">
              <a:lnSpc>
                <a:spcPct val="105000"/>
              </a:lnSpc>
              <a:spcBef>
                <a:spcPts val="0"/>
              </a:spcBef>
              <a:spcAft>
                <a:spcPts val="0"/>
              </a:spcAft>
              <a:buSzPts val="852"/>
              <a:buNone/>
            </a:pPr>
            <a:r>
              <a:rPr b="1" lang="en" sz="1807"/>
              <a:t>La fase de procesamiento.</a:t>
            </a:r>
            <a:r>
              <a:rPr lang="en" sz="1807"/>
              <a:t> El preprocesador (cpp) modifica el código de fuente original de un programa escrito en C de acuerdo a las directivas que comienzan con un caracter(#). El resultado de este proceso es otro programa en C con la </a:t>
            </a:r>
            <a:r>
              <a:rPr lang="en" sz="1807"/>
              <a:t>extensión</a:t>
            </a:r>
            <a:r>
              <a:rPr lang="en" sz="1807"/>
              <a:t> .i</a:t>
            </a:r>
            <a:endParaRPr sz="1807"/>
          </a:p>
          <a:p>
            <a:pPr indent="457200" lvl="0" marL="0" rtl="0" algn="l">
              <a:lnSpc>
                <a:spcPct val="105000"/>
              </a:lnSpc>
              <a:spcBef>
                <a:spcPts val="1200"/>
              </a:spcBef>
              <a:spcAft>
                <a:spcPts val="0"/>
              </a:spcAft>
              <a:buSzPts val="852"/>
              <a:buNone/>
            </a:pPr>
            <a:r>
              <a:t/>
            </a:r>
            <a:endParaRPr sz="1807"/>
          </a:p>
          <a:p>
            <a:pPr indent="457200" lvl="0" marL="0" rtl="0" algn="l">
              <a:lnSpc>
                <a:spcPct val="105000"/>
              </a:lnSpc>
              <a:spcBef>
                <a:spcPts val="1200"/>
              </a:spcBef>
              <a:spcAft>
                <a:spcPts val="0"/>
              </a:spcAft>
              <a:buSzPts val="852"/>
              <a:buNone/>
            </a:pPr>
            <a:r>
              <a:rPr b="1" lang="en" sz="1807"/>
              <a:t>$gcc -E -P ejemplo.c</a:t>
            </a:r>
            <a:endParaRPr b="1" sz="1807"/>
          </a:p>
          <a:p>
            <a:pPr indent="457200" lvl="0" marL="0" rtl="0" algn="l">
              <a:lnSpc>
                <a:spcPct val="105000"/>
              </a:lnSpc>
              <a:spcBef>
                <a:spcPts val="1200"/>
              </a:spcBef>
              <a:spcAft>
                <a:spcPts val="0"/>
              </a:spcAft>
              <a:buSzPts val="852"/>
              <a:buNone/>
            </a:pPr>
            <a:r>
              <a:t/>
            </a:r>
            <a:endParaRPr sz="1807"/>
          </a:p>
          <a:p>
            <a:pPr indent="0" lvl="0" marL="0" rtl="0" algn="l">
              <a:spcBef>
                <a:spcPts val="1200"/>
              </a:spcBef>
              <a:spcAft>
                <a:spcPts val="0"/>
              </a:spcAft>
              <a:buNone/>
            </a:pPr>
            <a:r>
              <a:rPr lang="en" sz="1807"/>
              <a:t>		</a:t>
            </a:r>
            <a:endParaRPr sz="1807"/>
          </a:p>
          <a:p>
            <a:pPr indent="0" lvl="0" marL="0" rtl="0" algn="l">
              <a:lnSpc>
                <a:spcPct val="105000"/>
              </a:lnSpc>
              <a:spcBef>
                <a:spcPts val="0"/>
              </a:spcBef>
              <a:spcAft>
                <a:spcPts val="1200"/>
              </a:spcAft>
              <a:buSzPts val="852"/>
              <a:buNone/>
            </a:pPr>
            <a:r>
              <a:t/>
            </a:r>
            <a:endParaRPr sz="1807"/>
          </a:p>
        </p:txBody>
      </p:sp>
      <p:sp>
        <p:nvSpPr>
          <p:cNvPr id="98" name="Google Shape;98;p18"/>
          <p:cNvSpPr/>
          <p:nvPr/>
        </p:nvSpPr>
        <p:spPr>
          <a:xfrm>
            <a:off x="3540238" y="4526575"/>
            <a:ext cx="1443000" cy="535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Compiler</a:t>
            </a:r>
            <a:endParaRPr sz="900"/>
          </a:p>
        </p:txBody>
      </p:sp>
      <p:sp>
        <p:nvSpPr>
          <p:cNvPr id="99" name="Google Shape;99;p18"/>
          <p:cNvSpPr/>
          <p:nvPr/>
        </p:nvSpPr>
        <p:spPr>
          <a:xfrm>
            <a:off x="4983250" y="4526575"/>
            <a:ext cx="1709700" cy="535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Assembler</a:t>
            </a:r>
            <a:endParaRPr/>
          </a:p>
        </p:txBody>
      </p:sp>
      <p:sp>
        <p:nvSpPr>
          <p:cNvPr id="100" name="Google Shape;100;p18"/>
          <p:cNvSpPr/>
          <p:nvPr/>
        </p:nvSpPr>
        <p:spPr>
          <a:xfrm>
            <a:off x="1669738" y="4526575"/>
            <a:ext cx="1870500" cy="5352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Preprocessor</a:t>
            </a:r>
            <a:endParaRPr sz="1200"/>
          </a:p>
        </p:txBody>
      </p:sp>
      <p:sp>
        <p:nvSpPr>
          <p:cNvPr id="101" name="Google Shape;101;p18"/>
          <p:cNvSpPr/>
          <p:nvPr/>
        </p:nvSpPr>
        <p:spPr>
          <a:xfrm>
            <a:off x="6693050" y="4526575"/>
            <a:ext cx="1362600" cy="535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Linker</a:t>
            </a:r>
            <a:endParaRPr/>
          </a:p>
        </p:txBody>
      </p:sp>
      <p:sp>
        <p:nvSpPr>
          <p:cNvPr id="102" name="Google Shape;102;p18"/>
          <p:cNvSpPr/>
          <p:nvPr/>
        </p:nvSpPr>
        <p:spPr>
          <a:xfrm>
            <a:off x="729450" y="4526575"/>
            <a:ext cx="935100" cy="535200"/>
          </a:xfrm>
          <a:prstGeom prst="homePlate">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Source</a:t>
            </a:r>
            <a:endParaRPr sz="1100"/>
          </a:p>
        </p:txBody>
      </p:sp>
      <p:sp>
        <p:nvSpPr>
          <p:cNvPr id="103" name="Google Shape;103;p18"/>
          <p:cNvSpPr/>
          <p:nvPr/>
        </p:nvSpPr>
        <p:spPr>
          <a:xfrm>
            <a:off x="8216250" y="4408725"/>
            <a:ext cx="734700" cy="653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2"/>
          <p:cNvSpPr txBox="1"/>
          <p:nvPr>
            <p:ph idx="1" type="body"/>
          </p:nvPr>
        </p:nvSpPr>
        <p:spPr>
          <a:xfrm>
            <a:off x="723300" y="4372551"/>
            <a:ext cx="7697400" cy="4605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275"/>
              <a:buNone/>
            </a:pPr>
            <a:r>
              <a:rPr b="1" lang="en" sz="1700">
                <a:solidFill>
                  <a:schemeClr val="dk2"/>
                </a:solidFill>
                <a:latin typeface="Raleway"/>
                <a:ea typeface="Raleway"/>
                <a:cs typeface="Raleway"/>
                <a:sym typeface="Raleway"/>
              </a:rPr>
              <a:t>System call brk()</a:t>
            </a:r>
            <a:endParaRPr b="1" sz="1700">
              <a:solidFill>
                <a:schemeClr val="dk2"/>
              </a:solidFill>
              <a:latin typeface="Raleway"/>
              <a:ea typeface="Raleway"/>
              <a:cs typeface="Raleway"/>
              <a:sym typeface="Raleway"/>
            </a:endParaRPr>
          </a:p>
        </p:txBody>
      </p:sp>
      <p:pic>
        <p:nvPicPr>
          <p:cNvPr id="477" name="Google Shape;477;p72"/>
          <p:cNvPicPr preferRelativeResize="0"/>
          <p:nvPr/>
        </p:nvPicPr>
        <p:blipFill>
          <a:blip r:embed="rId3">
            <a:alphaModFix/>
          </a:blip>
          <a:stretch>
            <a:fillRect/>
          </a:stretch>
        </p:blipFill>
        <p:spPr>
          <a:xfrm>
            <a:off x="5001975" y="133600"/>
            <a:ext cx="3708549" cy="4151900"/>
          </a:xfrm>
          <a:prstGeom prst="rect">
            <a:avLst/>
          </a:prstGeom>
          <a:noFill/>
          <a:ln>
            <a:noFill/>
          </a:ln>
        </p:spPr>
      </p:pic>
      <p:sp>
        <p:nvSpPr>
          <p:cNvPr id="478" name="Google Shape;478;p72"/>
          <p:cNvSpPr txBox="1"/>
          <p:nvPr/>
        </p:nvSpPr>
        <p:spPr>
          <a:xfrm>
            <a:off x="724950" y="665475"/>
            <a:ext cx="43872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Lato"/>
                <a:ea typeface="Lato"/>
                <a:cs typeface="Lato"/>
                <a:sym typeface="Lato"/>
              </a:rPr>
              <a:t>Inicialmente el break del programa está ubicado justo en el final </a:t>
            </a:r>
            <a:r>
              <a:rPr lang="en" sz="1700">
                <a:latin typeface="Lato"/>
                <a:ea typeface="Lato"/>
                <a:cs typeface="Lato"/>
                <a:sym typeface="Lato"/>
              </a:rPr>
              <a:t>de los datos</a:t>
            </a:r>
            <a:r>
              <a:rPr lang="en" sz="1700">
                <a:latin typeface="Lato"/>
                <a:ea typeface="Lato"/>
                <a:cs typeface="Lato"/>
                <a:sym typeface="Lato"/>
              </a:rPr>
              <a:t> no inicializados. </a:t>
            </a:r>
            <a:endParaRPr sz="1700">
              <a:latin typeface="Lato"/>
              <a:ea typeface="Lato"/>
              <a:cs typeface="Lato"/>
              <a:sym typeface="Lato"/>
            </a:endParaRPr>
          </a:p>
          <a:p>
            <a:pPr indent="0" lvl="0" marL="0" rtl="0" algn="l">
              <a:spcBef>
                <a:spcPts val="0"/>
              </a:spcBef>
              <a:spcAft>
                <a:spcPts val="0"/>
              </a:spcAft>
              <a:buNone/>
            </a:pPr>
            <a:r>
              <a:t/>
            </a:r>
            <a:endParaRPr sz="1700">
              <a:latin typeface="Lato"/>
              <a:ea typeface="Lato"/>
              <a:cs typeface="Lato"/>
              <a:sym typeface="Lato"/>
            </a:endParaRPr>
          </a:p>
          <a:p>
            <a:pPr indent="0" lvl="0" marL="0" rtl="0" algn="l">
              <a:spcBef>
                <a:spcPts val="0"/>
              </a:spcBef>
              <a:spcAft>
                <a:spcPts val="0"/>
              </a:spcAft>
              <a:buNone/>
            </a:pPr>
            <a:r>
              <a:rPr lang="en" sz="1700">
                <a:latin typeface="Lato"/>
                <a:ea typeface="Lato"/>
                <a:cs typeface="Lato"/>
                <a:sym typeface="Lato"/>
              </a:rPr>
              <a:t>Después</a:t>
            </a:r>
            <a:r>
              <a:rPr lang="en" sz="1700">
                <a:latin typeface="Lato"/>
                <a:ea typeface="Lato"/>
                <a:cs typeface="Lato"/>
                <a:sym typeface="Lato"/>
              </a:rPr>
              <a:t> que brk() se ejecuta, el break es incrementado, el proceso puede acceder a cualquier memoria en la nueva área reservada, pero no accede directamente a la memoria física.</a:t>
            </a:r>
            <a:endParaRPr sz="1800">
              <a:latin typeface="Lato"/>
              <a:ea typeface="Lato"/>
              <a:cs typeface="Lato"/>
              <a:sym typeface="Lato"/>
            </a:endParaRPr>
          </a:p>
          <a:p>
            <a:pPr indent="0" lvl="0" marL="0" rtl="0" algn="l">
              <a:spcBef>
                <a:spcPts val="0"/>
              </a:spcBef>
              <a:spcAft>
                <a:spcPts val="0"/>
              </a:spcAft>
              <a:buNone/>
            </a:pPr>
            <a:r>
              <a:t/>
            </a:r>
            <a:endParaRPr sz="1700">
              <a:latin typeface="Lato"/>
              <a:ea typeface="Lato"/>
              <a:cs typeface="Lato"/>
              <a:sym typeface="Lato"/>
            </a:endParaRPr>
          </a:p>
          <a:p>
            <a:pPr indent="0" lvl="0" marL="0" rtl="0" algn="l">
              <a:spcBef>
                <a:spcPts val="0"/>
              </a:spcBef>
              <a:spcAft>
                <a:spcPts val="0"/>
              </a:spcAft>
              <a:buNone/>
            </a:pPr>
            <a:r>
              <a:rPr lang="en" sz="1700">
                <a:latin typeface="Lato"/>
                <a:ea typeface="Lato"/>
                <a:cs typeface="Lato"/>
                <a:sym typeface="Lato"/>
              </a:rPr>
              <a:t> Esto se realiza automáticamente por el kernel en el primer intento del proceso en acceder al área reservada.</a:t>
            </a:r>
            <a:endParaRPr sz="1700">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3"/>
          <p:cNvSpPr txBox="1"/>
          <p:nvPr>
            <p:ph idx="1" type="body"/>
          </p:nvPr>
        </p:nvSpPr>
        <p:spPr>
          <a:xfrm>
            <a:off x="0" y="4683000"/>
            <a:ext cx="28662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Brk vs. malloc() y free()</a:t>
            </a:r>
            <a:endParaRPr sz="2100"/>
          </a:p>
        </p:txBody>
      </p:sp>
      <p:pic>
        <p:nvPicPr>
          <p:cNvPr id="484" name="Google Shape;484;p73"/>
          <p:cNvPicPr preferRelativeResize="0"/>
          <p:nvPr/>
        </p:nvPicPr>
        <p:blipFill>
          <a:blip r:embed="rId3">
            <a:alphaModFix/>
          </a:blip>
          <a:stretch>
            <a:fillRect/>
          </a:stretch>
        </p:blipFill>
        <p:spPr>
          <a:xfrm>
            <a:off x="2583300" y="0"/>
            <a:ext cx="6560688" cy="492429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4"/>
          <p:cNvSpPr txBox="1"/>
          <p:nvPr>
            <p:ph idx="1" type="body"/>
          </p:nvPr>
        </p:nvSpPr>
        <p:spPr>
          <a:xfrm>
            <a:off x="724950" y="267190"/>
            <a:ext cx="7697400" cy="4566000"/>
          </a:xfrm>
          <a:prstGeom prst="rect">
            <a:avLst/>
          </a:prstGeom>
        </p:spPr>
        <p:txBody>
          <a:bodyPr anchorCtr="0" anchor="ctr" bIns="91425" lIns="91425" spcFirstLastPara="1" rIns="91425" wrap="square" tIns="91425">
            <a:noAutofit/>
          </a:bodyPr>
          <a:lstStyle/>
          <a:p>
            <a:pPr indent="0" lvl="0" marL="0" rtl="0" algn="just">
              <a:lnSpc>
                <a:spcPct val="95000"/>
              </a:lnSpc>
              <a:spcBef>
                <a:spcPts val="0"/>
              </a:spcBef>
              <a:spcAft>
                <a:spcPts val="0"/>
              </a:spcAft>
              <a:buSzPts val="688"/>
              <a:buNone/>
            </a:pPr>
            <a:r>
              <a:rPr b="1" lang="en" sz="1412"/>
              <a:t>TASK_RUNNING </a:t>
            </a:r>
            <a:r>
              <a:rPr lang="en" sz="1412"/>
              <a:t>: El proceso está o ejecutándose o peleando por CPU en la cola de run del planificador.</a:t>
            </a:r>
            <a:endParaRPr sz="1412"/>
          </a:p>
          <a:p>
            <a:pPr indent="0" lvl="0" marL="0" rtl="0" algn="just">
              <a:lnSpc>
                <a:spcPct val="95000"/>
              </a:lnSpc>
              <a:spcBef>
                <a:spcPts val="0"/>
              </a:spcBef>
              <a:spcAft>
                <a:spcPts val="0"/>
              </a:spcAft>
              <a:buSzPts val="688"/>
              <a:buNone/>
            </a:pPr>
            <a:r>
              <a:rPr b="1" lang="en" sz="1412"/>
              <a:t>TASK_INTERRUPTIBLE</a:t>
            </a:r>
            <a:r>
              <a:rPr lang="en" sz="1412"/>
              <a:t> : El proceso se encuentra en un estado de espera interrumpible; este queda en este estado hasta que la </a:t>
            </a:r>
            <a:r>
              <a:rPr lang="en" sz="1412"/>
              <a:t>condición</a:t>
            </a:r>
            <a:r>
              <a:rPr lang="en" sz="1412"/>
              <a:t> de espera eventualmente sea verdadera, por ejemplo un dispositivo de I/O </a:t>
            </a:r>
            <a:r>
              <a:rPr lang="en" sz="1412"/>
              <a:t>está</a:t>
            </a:r>
            <a:r>
              <a:rPr lang="en" sz="1412"/>
              <a:t> listo para ser utilizado, comienza de su time slice, etc. Mientras el proceso está en este estado, cualquier señal (signal) generada para el proceso es entregada al mismo, causando que este se despierte antes que la condición de espera se cumpla.</a:t>
            </a:r>
            <a:endParaRPr sz="1412"/>
          </a:p>
          <a:p>
            <a:pPr indent="0" lvl="0" marL="0" rtl="0" algn="just">
              <a:lnSpc>
                <a:spcPct val="95000"/>
              </a:lnSpc>
              <a:spcBef>
                <a:spcPts val="0"/>
              </a:spcBef>
              <a:spcAft>
                <a:spcPts val="0"/>
              </a:spcAft>
              <a:buSzPts val="688"/>
              <a:buNone/>
            </a:pPr>
            <a:r>
              <a:rPr b="1" lang="en" sz="1412"/>
              <a:t>TASK_KILLABLE</a:t>
            </a:r>
            <a:r>
              <a:rPr lang="en" sz="1412"/>
              <a:t>: este estado es similar al TASK_INTERRUPTIBLE, con la excepción que las interrupciones pueden ocurrir en fatal signals.</a:t>
            </a:r>
            <a:endParaRPr sz="1412"/>
          </a:p>
          <a:p>
            <a:pPr indent="0" lvl="0" marL="0" rtl="0" algn="just">
              <a:lnSpc>
                <a:spcPct val="95000"/>
              </a:lnSpc>
              <a:spcBef>
                <a:spcPts val="0"/>
              </a:spcBef>
              <a:spcAft>
                <a:spcPts val="0"/>
              </a:spcAft>
              <a:buSzPts val="688"/>
              <a:buNone/>
            </a:pPr>
            <a:r>
              <a:rPr b="1" lang="en" sz="1412"/>
              <a:t>TASK_UNINTERRUTPIBLE </a:t>
            </a:r>
            <a:r>
              <a:rPr lang="en" sz="1412"/>
              <a:t>(2): El proceso está en un estado de </a:t>
            </a:r>
            <a:r>
              <a:rPr lang="en" sz="1412"/>
              <a:t>interrupción</a:t>
            </a:r>
            <a:r>
              <a:rPr lang="en" sz="1412"/>
              <a:t> similar al anterior pero no podrá ser despertado por las señales que le lleguen. Este estado es raramente utilizado.</a:t>
            </a:r>
            <a:endParaRPr sz="1412"/>
          </a:p>
          <a:p>
            <a:pPr indent="0" lvl="0" marL="0" rtl="0" algn="just">
              <a:lnSpc>
                <a:spcPct val="95000"/>
              </a:lnSpc>
              <a:spcBef>
                <a:spcPts val="0"/>
              </a:spcBef>
              <a:spcAft>
                <a:spcPts val="0"/>
              </a:spcAft>
              <a:buSzPts val="688"/>
              <a:buNone/>
            </a:pPr>
            <a:r>
              <a:rPr b="1" lang="en" sz="1412"/>
              <a:t>TASK_ STOPPED </a:t>
            </a:r>
            <a:r>
              <a:rPr lang="en" sz="1412"/>
              <a:t>: El proceso recibió una señal de STOP. Volverá a running cuando reciba la señal para continuar (SIGCONT).</a:t>
            </a:r>
            <a:endParaRPr sz="1412"/>
          </a:p>
          <a:p>
            <a:pPr indent="0" lvl="0" marL="0" rtl="0" algn="just">
              <a:lnSpc>
                <a:spcPct val="95000"/>
              </a:lnSpc>
              <a:spcBef>
                <a:spcPts val="0"/>
              </a:spcBef>
              <a:spcAft>
                <a:spcPts val="0"/>
              </a:spcAft>
              <a:buSzPts val="688"/>
              <a:buNone/>
            </a:pPr>
            <a:r>
              <a:rPr b="1" lang="en" sz="1412"/>
              <a:t>TASK_TRACED</a:t>
            </a:r>
            <a:r>
              <a:rPr lang="en" sz="1412"/>
              <a:t> : Un proceso se dice que esta en estado de trace, cuando está siendo revisado probablemente por un debbuger.</a:t>
            </a:r>
            <a:endParaRPr sz="1412"/>
          </a:p>
          <a:p>
            <a:pPr indent="0" lvl="0" marL="0" rtl="0" algn="just">
              <a:lnSpc>
                <a:spcPct val="95000"/>
              </a:lnSpc>
              <a:spcBef>
                <a:spcPts val="0"/>
              </a:spcBef>
              <a:spcAft>
                <a:spcPts val="0"/>
              </a:spcAft>
              <a:buSzPts val="688"/>
              <a:buNone/>
            </a:pPr>
            <a:r>
              <a:rPr b="1" lang="en" sz="1412"/>
              <a:t>EXIT_ZOMBIE</a:t>
            </a:r>
            <a:r>
              <a:rPr lang="en" sz="1412"/>
              <a:t>): El proceso está terminado, pero sus recursos aún no han sido solicitados.</a:t>
            </a:r>
            <a:endParaRPr sz="1412"/>
          </a:p>
          <a:p>
            <a:pPr indent="0" lvl="0" marL="0" rtl="0" algn="just">
              <a:lnSpc>
                <a:spcPct val="95000"/>
              </a:lnSpc>
              <a:spcBef>
                <a:spcPts val="0"/>
              </a:spcBef>
              <a:spcAft>
                <a:spcPts val="0"/>
              </a:spcAft>
              <a:buSzPts val="688"/>
              <a:buNone/>
            </a:pPr>
            <a:r>
              <a:rPr lang="en" sz="1412"/>
              <a:t>E</a:t>
            </a:r>
            <a:r>
              <a:rPr b="1" lang="en" sz="1412"/>
              <a:t>XIT_DEAD</a:t>
            </a:r>
            <a:r>
              <a:rPr lang="en" sz="1412"/>
              <a:t> : El proceso Hijo ha terminado y todos los recursos que este mantenía para sí se han liberado, el padre posteriormente obtiene el estado de salida del hijo usando wait.</a:t>
            </a:r>
            <a:endParaRPr sz="1412"/>
          </a:p>
          <a:p>
            <a:pPr indent="0" lvl="0" marL="0" rtl="0" algn="l">
              <a:lnSpc>
                <a:spcPct val="95000"/>
              </a:lnSpc>
              <a:spcBef>
                <a:spcPts val="0"/>
              </a:spcBef>
              <a:spcAft>
                <a:spcPts val="0"/>
              </a:spcAft>
              <a:buSzPts val="688"/>
              <a:buNone/>
            </a:pPr>
            <a:r>
              <a:t/>
            </a:r>
            <a:endParaRPr sz="1412"/>
          </a:p>
        </p:txBody>
      </p:sp>
      <p:sp>
        <p:nvSpPr>
          <p:cNvPr id="490" name="Google Shape;490;p74"/>
          <p:cNvSpPr txBox="1"/>
          <p:nvPr>
            <p:ph idx="4294967295" type="title"/>
          </p:nvPr>
        </p:nvSpPr>
        <p:spPr>
          <a:xfrm>
            <a:off x="622550" y="4538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Procesos en Linux</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5"/>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1700"/>
              <a:t>Estados de un proceso en linux</a:t>
            </a:r>
            <a:endParaRPr sz="1700"/>
          </a:p>
        </p:txBody>
      </p:sp>
      <p:pic>
        <p:nvPicPr>
          <p:cNvPr id="496" name="Google Shape;496;p75"/>
          <p:cNvPicPr preferRelativeResize="0"/>
          <p:nvPr/>
        </p:nvPicPr>
        <p:blipFill>
          <a:blip r:embed="rId3">
            <a:alphaModFix/>
          </a:blip>
          <a:stretch>
            <a:fillRect/>
          </a:stretch>
        </p:blipFill>
        <p:spPr>
          <a:xfrm>
            <a:off x="152400" y="152400"/>
            <a:ext cx="8839201" cy="371439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6"/>
          <p:cNvSpPr txBox="1"/>
          <p:nvPr>
            <p:ph idx="1" type="body"/>
          </p:nvPr>
        </p:nvSpPr>
        <p:spPr>
          <a:xfrm>
            <a:off x="0" y="4683000"/>
            <a:ext cx="2740800" cy="460500"/>
          </a:xfrm>
          <a:prstGeom prst="rect">
            <a:avLst/>
          </a:prstGeom>
        </p:spPr>
        <p:txBody>
          <a:bodyPr anchorCtr="0" anchor="ctr" bIns="91425" lIns="91425" spcFirstLastPara="1" rIns="91425" wrap="square" tIns="91425">
            <a:normAutofit fontScale="62500"/>
          </a:bodyPr>
          <a:lstStyle/>
          <a:p>
            <a:pPr indent="0" lvl="0" marL="0" rtl="0" algn="ctr">
              <a:spcBef>
                <a:spcPts val="0"/>
              </a:spcBef>
              <a:spcAft>
                <a:spcPts val="0"/>
              </a:spcAft>
              <a:buNone/>
            </a:pPr>
            <a:r>
              <a:rPr lang="en" sz="1700"/>
              <a:t>Estados de un proceso en linux</a:t>
            </a:r>
            <a:endParaRPr sz="1700"/>
          </a:p>
        </p:txBody>
      </p:sp>
      <p:pic>
        <p:nvPicPr>
          <p:cNvPr id="502" name="Google Shape;502;p76"/>
          <p:cNvPicPr preferRelativeResize="0"/>
          <p:nvPr/>
        </p:nvPicPr>
        <p:blipFill>
          <a:blip r:embed="rId3">
            <a:alphaModFix/>
          </a:blip>
          <a:stretch>
            <a:fillRect/>
          </a:stretch>
        </p:blipFill>
        <p:spPr>
          <a:xfrm>
            <a:off x="4447600" y="176738"/>
            <a:ext cx="4271250" cy="47900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7"/>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Desde el Kernel de Linux</a:t>
            </a:r>
            <a:endParaRPr/>
          </a:p>
        </p:txBody>
      </p:sp>
      <p:sp>
        <p:nvSpPr>
          <p:cNvPr id="508" name="Google Shape;508;p77"/>
          <p:cNvSpPr txBox="1"/>
          <p:nvPr>
            <p:ph idx="1" type="body"/>
          </p:nvPr>
        </p:nvSpPr>
        <p:spPr>
          <a:xfrm>
            <a:off x="729450" y="1382750"/>
            <a:ext cx="3842400" cy="290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El kernel almacena la lista de procesos en una lista circular doblemente enlazada llamada</a:t>
            </a:r>
            <a:r>
              <a:rPr b="1" lang="en" sz="1900"/>
              <a:t> task list</a:t>
            </a:r>
            <a:r>
              <a:rPr lang="en" sz="1900"/>
              <a:t>.</a:t>
            </a:r>
            <a:endParaRPr sz="1900"/>
          </a:p>
          <a:p>
            <a:pPr indent="0" lvl="0" marL="0" rtl="0" algn="l">
              <a:spcBef>
                <a:spcPts val="1200"/>
              </a:spcBef>
              <a:spcAft>
                <a:spcPts val="0"/>
              </a:spcAft>
              <a:buNone/>
            </a:pPr>
            <a:r>
              <a:t/>
            </a:r>
            <a:endParaRPr sz="1900"/>
          </a:p>
          <a:p>
            <a:pPr indent="0" lvl="0" marL="0" rtl="0" algn="l">
              <a:spcBef>
                <a:spcPts val="1200"/>
              </a:spcBef>
              <a:spcAft>
                <a:spcPts val="1200"/>
              </a:spcAft>
              <a:buNone/>
            </a:pPr>
            <a:r>
              <a:t/>
            </a:r>
            <a:endParaRPr sz="1900"/>
          </a:p>
        </p:txBody>
      </p:sp>
      <p:pic>
        <p:nvPicPr>
          <p:cNvPr id="509" name="Google Shape;509;p77"/>
          <p:cNvPicPr preferRelativeResize="0"/>
          <p:nvPr/>
        </p:nvPicPr>
        <p:blipFill>
          <a:blip r:embed="rId3">
            <a:alphaModFix/>
          </a:blip>
          <a:stretch>
            <a:fillRect/>
          </a:stretch>
        </p:blipFill>
        <p:spPr>
          <a:xfrm>
            <a:off x="4671575" y="1853845"/>
            <a:ext cx="4024222" cy="29037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8"/>
          <p:cNvSpPr txBox="1"/>
          <p:nvPr>
            <p:ph idx="1" type="body"/>
          </p:nvPr>
        </p:nvSpPr>
        <p:spPr>
          <a:xfrm>
            <a:off x="4683150" y="4372550"/>
            <a:ext cx="37392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task_struct</a:t>
            </a:r>
            <a:endParaRPr sz="2100"/>
          </a:p>
        </p:txBody>
      </p:sp>
      <p:pic>
        <p:nvPicPr>
          <p:cNvPr id="515" name="Google Shape;515;p78"/>
          <p:cNvPicPr preferRelativeResize="0"/>
          <p:nvPr/>
        </p:nvPicPr>
        <p:blipFill>
          <a:blip r:embed="rId3">
            <a:alphaModFix/>
          </a:blip>
          <a:stretch>
            <a:fillRect/>
          </a:stretch>
        </p:blipFill>
        <p:spPr>
          <a:xfrm>
            <a:off x="513125" y="125700"/>
            <a:ext cx="4170016" cy="470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 Programa: Compilación</a:t>
            </a:r>
            <a:endParaRPr/>
          </a:p>
        </p:txBody>
      </p:sp>
      <p:sp>
        <p:nvSpPr>
          <p:cNvPr id="109" name="Google Shape;109;p19"/>
          <p:cNvSpPr txBox="1"/>
          <p:nvPr>
            <p:ph idx="1" type="body"/>
          </p:nvPr>
        </p:nvSpPr>
        <p:spPr>
          <a:xfrm>
            <a:off x="729450" y="535200"/>
            <a:ext cx="7688700" cy="37623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852"/>
              <a:buNone/>
            </a:pPr>
            <a:r>
              <a:rPr lang="en" sz="1807"/>
              <a:t>	</a:t>
            </a:r>
            <a:r>
              <a:rPr b="1" lang="en" sz="1807"/>
              <a:t>La fase de compilación. </a:t>
            </a:r>
            <a:r>
              <a:rPr lang="en" sz="1807"/>
              <a:t>El compilador (cc) traduce el programa .i a un archivo de texto .s que contiene un programa en lenguaje assembly.</a:t>
            </a:r>
            <a:endParaRPr sz="1807"/>
          </a:p>
          <a:p>
            <a:pPr indent="0" lvl="0" marL="0" rtl="0" algn="l">
              <a:lnSpc>
                <a:spcPct val="105000"/>
              </a:lnSpc>
              <a:spcBef>
                <a:spcPts val="1200"/>
              </a:spcBef>
              <a:spcAft>
                <a:spcPts val="0"/>
              </a:spcAft>
              <a:buSzPts val="852"/>
              <a:buNone/>
            </a:pPr>
            <a:r>
              <a:rPr lang="en" sz="1807"/>
              <a:t>	</a:t>
            </a:r>
            <a:endParaRPr sz="1807"/>
          </a:p>
          <a:p>
            <a:pPr indent="0" lvl="0" marL="0" rtl="0" algn="l">
              <a:lnSpc>
                <a:spcPct val="105000"/>
              </a:lnSpc>
              <a:spcBef>
                <a:spcPts val="1200"/>
              </a:spcBef>
              <a:spcAft>
                <a:spcPts val="0"/>
              </a:spcAft>
              <a:buSzPts val="852"/>
              <a:buNone/>
            </a:pPr>
            <a:r>
              <a:rPr b="1" lang="en" sz="1807"/>
              <a:t>$gcc -S -masm=intel ejemplo.c</a:t>
            </a:r>
            <a:endParaRPr b="1" sz="1807"/>
          </a:p>
          <a:p>
            <a:pPr indent="0" lvl="0" marL="0" rtl="0" algn="l">
              <a:lnSpc>
                <a:spcPct val="105000"/>
              </a:lnSpc>
              <a:spcBef>
                <a:spcPts val="1200"/>
              </a:spcBef>
              <a:spcAft>
                <a:spcPts val="1200"/>
              </a:spcAft>
              <a:buSzPts val="852"/>
              <a:buNone/>
            </a:pPr>
            <a:r>
              <a:rPr b="1" lang="en" sz="1807"/>
              <a:t>$cat </a:t>
            </a:r>
            <a:endParaRPr b="1" sz="1807"/>
          </a:p>
        </p:txBody>
      </p:sp>
      <p:sp>
        <p:nvSpPr>
          <p:cNvPr id="110" name="Google Shape;110;p19"/>
          <p:cNvSpPr/>
          <p:nvPr/>
        </p:nvSpPr>
        <p:spPr>
          <a:xfrm>
            <a:off x="3540238" y="4526575"/>
            <a:ext cx="1443000" cy="5352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Compiler</a:t>
            </a:r>
            <a:endParaRPr sz="1100"/>
          </a:p>
        </p:txBody>
      </p:sp>
      <p:sp>
        <p:nvSpPr>
          <p:cNvPr id="111" name="Google Shape;111;p19"/>
          <p:cNvSpPr/>
          <p:nvPr/>
        </p:nvSpPr>
        <p:spPr>
          <a:xfrm>
            <a:off x="4983250" y="4526575"/>
            <a:ext cx="1709700" cy="535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Assembler</a:t>
            </a:r>
            <a:endParaRPr/>
          </a:p>
        </p:txBody>
      </p:sp>
      <p:sp>
        <p:nvSpPr>
          <p:cNvPr id="112" name="Google Shape;112;p19"/>
          <p:cNvSpPr/>
          <p:nvPr/>
        </p:nvSpPr>
        <p:spPr>
          <a:xfrm>
            <a:off x="1669738" y="4526575"/>
            <a:ext cx="1870500" cy="535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Preprocessor</a:t>
            </a:r>
            <a:endParaRPr sz="1200"/>
          </a:p>
        </p:txBody>
      </p:sp>
      <p:sp>
        <p:nvSpPr>
          <p:cNvPr id="113" name="Google Shape;113;p19"/>
          <p:cNvSpPr/>
          <p:nvPr/>
        </p:nvSpPr>
        <p:spPr>
          <a:xfrm>
            <a:off x="6693050" y="4526575"/>
            <a:ext cx="1362600" cy="535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Linker</a:t>
            </a:r>
            <a:endParaRPr/>
          </a:p>
        </p:txBody>
      </p:sp>
      <p:sp>
        <p:nvSpPr>
          <p:cNvPr id="114" name="Google Shape;114;p19"/>
          <p:cNvSpPr/>
          <p:nvPr/>
        </p:nvSpPr>
        <p:spPr>
          <a:xfrm>
            <a:off x="729450" y="4526575"/>
            <a:ext cx="935100" cy="535200"/>
          </a:xfrm>
          <a:prstGeom prst="homePlate">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Source</a:t>
            </a:r>
            <a:endParaRPr sz="1200"/>
          </a:p>
        </p:txBody>
      </p:sp>
      <p:sp>
        <p:nvSpPr>
          <p:cNvPr id="115" name="Google Shape;115;p19"/>
          <p:cNvSpPr/>
          <p:nvPr/>
        </p:nvSpPr>
        <p:spPr>
          <a:xfrm>
            <a:off x="8216250" y="4408725"/>
            <a:ext cx="734700" cy="653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7809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 Programa: Compilación</a:t>
            </a:r>
            <a:endParaRPr/>
          </a:p>
        </p:txBody>
      </p:sp>
      <p:sp>
        <p:nvSpPr>
          <p:cNvPr id="121" name="Google Shape;121;p20"/>
          <p:cNvSpPr txBox="1"/>
          <p:nvPr>
            <p:ph idx="1" type="body"/>
          </p:nvPr>
        </p:nvSpPr>
        <p:spPr>
          <a:xfrm>
            <a:off x="635375" y="535197"/>
            <a:ext cx="7688700" cy="37857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852"/>
              <a:buNone/>
            </a:pPr>
            <a:r>
              <a:rPr lang="en" sz="1807"/>
              <a:t>	</a:t>
            </a:r>
            <a:r>
              <a:rPr b="1" lang="en" sz="1807"/>
              <a:t>La fase de ensamblaje</a:t>
            </a:r>
            <a:r>
              <a:rPr lang="en" sz="1807"/>
              <a:t>. </a:t>
            </a:r>
            <a:r>
              <a:rPr lang="en" sz="1707"/>
              <a:t>A continuación el ensamblador (as) traduce el archivo .s en instrucciones de lenguaje de máquina empaquetándolas en un formato conocido como programa objeto realocable. Este es almacenado en un archivo con extensión .o. En este punto es donde se genera código máquina real. Que pertenece al formato ELF</a:t>
            </a:r>
            <a:endParaRPr sz="1707"/>
          </a:p>
          <a:p>
            <a:pPr indent="0" lvl="0" marL="0" rtl="0" algn="l">
              <a:lnSpc>
                <a:spcPct val="105000"/>
              </a:lnSpc>
              <a:spcBef>
                <a:spcPts val="1200"/>
              </a:spcBef>
              <a:spcAft>
                <a:spcPts val="0"/>
              </a:spcAft>
              <a:buNone/>
            </a:pPr>
            <a:r>
              <a:rPr b="1" lang="en" sz="1807"/>
              <a:t>$gcc -c ejemplo.c</a:t>
            </a:r>
            <a:endParaRPr b="1" sz="1807"/>
          </a:p>
          <a:p>
            <a:pPr indent="0" lvl="0" marL="0" rtl="0" algn="l">
              <a:lnSpc>
                <a:spcPct val="105000"/>
              </a:lnSpc>
              <a:spcBef>
                <a:spcPts val="1200"/>
              </a:spcBef>
              <a:spcAft>
                <a:spcPts val="1200"/>
              </a:spcAft>
              <a:buSzPts val="852"/>
              <a:buNone/>
            </a:pPr>
            <a:r>
              <a:rPr b="1" lang="en" sz="1807"/>
              <a:t>$file ejemplo.o</a:t>
            </a:r>
            <a:r>
              <a:rPr lang="en" sz="1807"/>
              <a:t>	</a:t>
            </a:r>
            <a:endParaRPr sz="1807"/>
          </a:p>
        </p:txBody>
      </p:sp>
      <p:sp>
        <p:nvSpPr>
          <p:cNvPr id="122" name="Google Shape;122;p20"/>
          <p:cNvSpPr/>
          <p:nvPr/>
        </p:nvSpPr>
        <p:spPr>
          <a:xfrm>
            <a:off x="3540238" y="4526575"/>
            <a:ext cx="1443000" cy="535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Compiler</a:t>
            </a:r>
            <a:endParaRPr sz="1200"/>
          </a:p>
        </p:txBody>
      </p:sp>
      <p:sp>
        <p:nvSpPr>
          <p:cNvPr id="123" name="Google Shape;123;p20"/>
          <p:cNvSpPr/>
          <p:nvPr/>
        </p:nvSpPr>
        <p:spPr>
          <a:xfrm>
            <a:off x="4983250" y="4526575"/>
            <a:ext cx="1709700" cy="5352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Assembler</a:t>
            </a:r>
            <a:endParaRPr/>
          </a:p>
        </p:txBody>
      </p:sp>
      <p:sp>
        <p:nvSpPr>
          <p:cNvPr id="124" name="Google Shape;124;p20"/>
          <p:cNvSpPr/>
          <p:nvPr/>
        </p:nvSpPr>
        <p:spPr>
          <a:xfrm>
            <a:off x="1669738" y="4526575"/>
            <a:ext cx="1870500" cy="535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Preprocessor</a:t>
            </a:r>
            <a:endParaRPr sz="1200"/>
          </a:p>
        </p:txBody>
      </p:sp>
      <p:sp>
        <p:nvSpPr>
          <p:cNvPr id="125" name="Google Shape;125;p20"/>
          <p:cNvSpPr/>
          <p:nvPr/>
        </p:nvSpPr>
        <p:spPr>
          <a:xfrm>
            <a:off x="6693050" y="4526575"/>
            <a:ext cx="1362600" cy="535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Linker</a:t>
            </a:r>
            <a:endParaRPr/>
          </a:p>
        </p:txBody>
      </p:sp>
      <p:sp>
        <p:nvSpPr>
          <p:cNvPr id="126" name="Google Shape;126;p20"/>
          <p:cNvSpPr/>
          <p:nvPr/>
        </p:nvSpPr>
        <p:spPr>
          <a:xfrm>
            <a:off x="729450" y="4526575"/>
            <a:ext cx="935100" cy="535200"/>
          </a:xfrm>
          <a:prstGeom prst="homePlate">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Source</a:t>
            </a:r>
            <a:endParaRPr sz="1300"/>
          </a:p>
        </p:txBody>
      </p:sp>
      <p:sp>
        <p:nvSpPr>
          <p:cNvPr id="127" name="Google Shape;127;p20"/>
          <p:cNvSpPr/>
          <p:nvPr/>
        </p:nvSpPr>
        <p:spPr>
          <a:xfrm>
            <a:off x="8216250" y="4408725"/>
            <a:ext cx="734700" cy="653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 Programa: Compilación</a:t>
            </a:r>
            <a:endParaRPr/>
          </a:p>
        </p:txBody>
      </p:sp>
      <p:sp>
        <p:nvSpPr>
          <p:cNvPr id="133" name="Google Shape;133;p21"/>
          <p:cNvSpPr txBox="1"/>
          <p:nvPr>
            <p:ph idx="1" type="body"/>
          </p:nvPr>
        </p:nvSpPr>
        <p:spPr>
          <a:xfrm>
            <a:off x="635375" y="535203"/>
            <a:ext cx="7688700" cy="37857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852"/>
              <a:buNone/>
            </a:pPr>
            <a:r>
              <a:rPr lang="en" sz="1407"/>
              <a:t>Un archivo reubicable (relocatable) es un tipo de archivo que, como su nombre indica, puede ser movido o reubicado en diferentes áreas de la memoria sin afectar su ejecución o funcionamiento.</a:t>
            </a:r>
            <a:endParaRPr sz="1407"/>
          </a:p>
          <a:p>
            <a:pPr indent="0" lvl="0" marL="0" rtl="0" algn="just">
              <a:lnSpc>
                <a:spcPct val="105000"/>
              </a:lnSpc>
              <a:spcBef>
                <a:spcPts val="1200"/>
              </a:spcBef>
              <a:spcAft>
                <a:spcPts val="0"/>
              </a:spcAft>
              <a:buSzPts val="852"/>
              <a:buNone/>
            </a:pPr>
            <a:r>
              <a:rPr lang="en" sz="1407"/>
              <a:t>Los archivos objeto se compilan independientemente unos de otros, por lo que el ensamblador no tiene forma de conocer las direcciones de memoria de otros archivos objeto al ensamblar un archivo objeto.</a:t>
            </a:r>
            <a:endParaRPr sz="1407"/>
          </a:p>
          <a:p>
            <a:pPr indent="0" lvl="0" marL="0" rtl="0" algn="just">
              <a:lnSpc>
                <a:spcPct val="105000"/>
              </a:lnSpc>
              <a:spcBef>
                <a:spcPts val="1200"/>
              </a:spcBef>
              <a:spcAft>
                <a:spcPts val="0"/>
              </a:spcAft>
              <a:buSzPts val="852"/>
              <a:buNone/>
            </a:pPr>
            <a:r>
              <a:rPr lang="en" sz="1407"/>
              <a:t>Por eso los archivos objeto necesitan ser reubicables; de esa manera, puedes enlazarlos juntos en cualquier orden para formar un ejecutable binario completo. Si los archivos objeto no fueran reubicables, esto no sería posible.</a:t>
            </a:r>
            <a:endParaRPr sz="1407"/>
          </a:p>
          <a:p>
            <a:pPr indent="0" lvl="0" marL="0" rtl="0" algn="l">
              <a:lnSpc>
                <a:spcPct val="105000"/>
              </a:lnSpc>
              <a:spcBef>
                <a:spcPts val="1200"/>
              </a:spcBef>
              <a:spcAft>
                <a:spcPts val="1200"/>
              </a:spcAft>
              <a:buSzPts val="852"/>
              <a:buNone/>
            </a:pPr>
            <a:r>
              <a:t/>
            </a:r>
            <a:endParaRPr b="1" sz="1407"/>
          </a:p>
        </p:txBody>
      </p:sp>
      <p:sp>
        <p:nvSpPr>
          <p:cNvPr id="134" name="Google Shape;134;p21"/>
          <p:cNvSpPr/>
          <p:nvPr/>
        </p:nvSpPr>
        <p:spPr>
          <a:xfrm>
            <a:off x="3540238" y="4526575"/>
            <a:ext cx="1443000" cy="535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Compiler</a:t>
            </a:r>
            <a:endParaRPr sz="1200"/>
          </a:p>
        </p:txBody>
      </p:sp>
      <p:sp>
        <p:nvSpPr>
          <p:cNvPr id="135" name="Google Shape;135;p21"/>
          <p:cNvSpPr/>
          <p:nvPr/>
        </p:nvSpPr>
        <p:spPr>
          <a:xfrm>
            <a:off x="4983250" y="4526575"/>
            <a:ext cx="1709700" cy="5352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Assembler</a:t>
            </a:r>
            <a:endParaRPr/>
          </a:p>
        </p:txBody>
      </p:sp>
      <p:sp>
        <p:nvSpPr>
          <p:cNvPr id="136" name="Google Shape;136;p21"/>
          <p:cNvSpPr/>
          <p:nvPr/>
        </p:nvSpPr>
        <p:spPr>
          <a:xfrm>
            <a:off x="1669738" y="4526575"/>
            <a:ext cx="1870500" cy="535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Preprocessor</a:t>
            </a:r>
            <a:endParaRPr sz="1200"/>
          </a:p>
        </p:txBody>
      </p:sp>
      <p:sp>
        <p:nvSpPr>
          <p:cNvPr id="137" name="Google Shape;137;p21"/>
          <p:cNvSpPr/>
          <p:nvPr/>
        </p:nvSpPr>
        <p:spPr>
          <a:xfrm>
            <a:off x="6693050" y="4526575"/>
            <a:ext cx="1362600" cy="535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Linker</a:t>
            </a:r>
            <a:endParaRPr/>
          </a:p>
        </p:txBody>
      </p:sp>
      <p:sp>
        <p:nvSpPr>
          <p:cNvPr id="138" name="Google Shape;138;p21"/>
          <p:cNvSpPr/>
          <p:nvPr/>
        </p:nvSpPr>
        <p:spPr>
          <a:xfrm>
            <a:off x="729450" y="4526575"/>
            <a:ext cx="935100" cy="535200"/>
          </a:xfrm>
          <a:prstGeom prst="homePlate">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Source</a:t>
            </a:r>
            <a:endParaRPr sz="1300"/>
          </a:p>
        </p:txBody>
      </p:sp>
      <p:sp>
        <p:nvSpPr>
          <p:cNvPr id="139" name="Google Shape;139;p21"/>
          <p:cNvSpPr/>
          <p:nvPr/>
        </p:nvSpPr>
        <p:spPr>
          <a:xfrm>
            <a:off x="8216250" y="4408725"/>
            <a:ext cx="734700" cy="653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